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Lato"/>
      <p:regular r:id="rId35"/>
      <p:bold r:id="rId36"/>
      <p:italic r:id="rId37"/>
      <p:boldItalic r:id="rId38"/>
    </p:embeddedFont>
    <p:embeddedFont>
      <p:font typeface="Lato Light"/>
      <p:regular r:id="rId39"/>
      <p:bold r:id="rId40"/>
      <p:italic r:id="rId41"/>
      <p:boldItalic r:id="rId42"/>
    </p:embeddedFont>
    <p:embeddedFont>
      <p:font typeface="Lato Black"/>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bold.fntdata"/><Relationship Id="rId20" Type="http://schemas.openxmlformats.org/officeDocument/2006/relationships/slide" Target="slides/slide14.xml"/><Relationship Id="rId42" Type="http://schemas.openxmlformats.org/officeDocument/2006/relationships/font" Target="fonts/LatoLight-boldItalic.fntdata"/><Relationship Id="rId41" Type="http://schemas.openxmlformats.org/officeDocument/2006/relationships/font" Target="fonts/LatoLight-italic.fntdata"/><Relationship Id="rId22" Type="http://schemas.openxmlformats.org/officeDocument/2006/relationships/slide" Target="slides/slide16.xml"/><Relationship Id="rId44" Type="http://schemas.openxmlformats.org/officeDocument/2006/relationships/font" Target="fonts/LatoBlack-boldItalic.fntdata"/><Relationship Id="rId21" Type="http://schemas.openxmlformats.org/officeDocument/2006/relationships/slide" Target="slides/slide15.xml"/><Relationship Id="rId43" Type="http://schemas.openxmlformats.org/officeDocument/2006/relationships/font" Target="fonts/LatoBlack-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La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Lato-italic.fntdata"/><Relationship Id="rId14" Type="http://schemas.openxmlformats.org/officeDocument/2006/relationships/slide" Target="slides/slide8.xml"/><Relationship Id="rId36" Type="http://schemas.openxmlformats.org/officeDocument/2006/relationships/font" Target="fonts/Lato-bold.fntdata"/><Relationship Id="rId17" Type="http://schemas.openxmlformats.org/officeDocument/2006/relationships/slide" Target="slides/slide11.xml"/><Relationship Id="rId39" Type="http://schemas.openxmlformats.org/officeDocument/2006/relationships/font" Target="fonts/LatoLight-regular.fntdata"/><Relationship Id="rId16" Type="http://schemas.openxmlformats.org/officeDocument/2006/relationships/slide" Target="slides/slide10.xml"/><Relationship Id="rId38" Type="http://schemas.openxmlformats.org/officeDocument/2006/relationships/font" Target="fonts/La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6207" y="4343592"/>
            <a:ext cx="5485586" cy="4115184"/>
          </a:xfrm>
          <a:prstGeom prst="rect">
            <a:avLst/>
          </a:prstGeom>
          <a:noFill/>
          <a:ln>
            <a:noFill/>
          </a:ln>
        </p:spPr>
        <p:txBody>
          <a:bodyPr anchorCtr="0" anchor="t" bIns="81325" lIns="81325" spcFirstLastPara="1" rIns="81325" wrap="square" tIns="81325">
            <a:noAutofit/>
          </a:bodyPr>
          <a:lstStyle/>
          <a:p>
            <a:pPr indent="0" lvl="0" marL="0" rtl="0" algn="l">
              <a:lnSpc>
                <a:spcPct val="100000"/>
              </a:lnSpc>
              <a:spcBef>
                <a:spcPts val="0"/>
              </a:spcBef>
              <a:spcAft>
                <a:spcPts val="0"/>
              </a:spcAft>
              <a:buSzPts val="1100"/>
              <a:buNone/>
            </a:pPr>
            <a:r>
              <a:t/>
            </a:r>
            <a:endParaRPr/>
          </a:p>
        </p:txBody>
      </p:sp>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3: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472" name="Google Shape;4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8: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509" name="Google Shape;509;p8: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e969c74dda_0_147: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546" name="Google Shape;546;g1e969c74dda_0_147: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91c1a16fa0_0_292: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583" name="Google Shape;583;g291c1a16fa0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7: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620" name="Google Shape;620;p17: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e969c74dda_0_327: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657" name="Google Shape;657;g1e969c74dda_0_327: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91c1a16fa0_0_253: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694" name="Google Shape;694;g291c1a16fa0_0_2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4: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731" name="Google Shape;731;p14: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e969c74dda_0_431: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767" name="Google Shape;767;g1e969c74dda_0_431: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91c1a16fa0_0_336: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803" name="Google Shape;803;g291c1a16fa0_0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g291c1a16fa0_0_336: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
        <p:nvSpPr>
          <p:cNvPr id="805" name="Google Shape;805;g291c1a16fa0_0_336: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16780" y="4032139"/>
            <a:ext cx="4930500" cy="3820200"/>
          </a:xfrm>
          <a:prstGeom prst="rect">
            <a:avLst/>
          </a:prstGeom>
          <a:noFill/>
          <a:ln>
            <a:noFill/>
          </a:ln>
        </p:spPr>
        <p:txBody>
          <a:bodyPr anchorCtr="0" anchor="t" bIns="37225" lIns="74475" spcFirstLastPara="1" rIns="74475" wrap="square" tIns="37225">
            <a:noAutofit/>
          </a:bodyPr>
          <a:lstStyle/>
          <a:p>
            <a:pPr indent="0" lvl="0" marL="0" rtl="0" algn="l">
              <a:lnSpc>
                <a:spcPct val="100000"/>
              </a:lnSpc>
              <a:spcBef>
                <a:spcPts val="0"/>
              </a:spcBef>
              <a:spcAft>
                <a:spcPts val="0"/>
              </a:spcAft>
              <a:buSzPts val="1100"/>
              <a:buNone/>
            </a:pPr>
            <a:r>
              <a:t/>
            </a:r>
            <a:endParaRPr sz="1200"/>
          </a:p>
        </p:txBody>
      </p:sp>
      <p:sp>
        <p:nvSpPr>
          <p:cNvPr id="110" name="Google Shape;110;p3:notes"/>
          <p:cNvSpPr/>
          <p:nvPr>
            <p:ph idx="2" type="sldImg"/>
          </p:nvPr>
        </p:nvSpPr>
        <p:spPr>
          <a:xfrm>
            <a:off x="82939" y="636660"/>
            <a:ext cx="5998200" cy="3183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2" type="sldNum"/>
          </p:nvPr>
        </p:nvSpPr>
        <p:spPr>
          <a:xfrm>
            <a:off x="3885115" y="8685267"/>
            <a:ext cx="2970900" cy="456900"/>
          </a:xfrm>
          <a:prstGeom prst="rect">
            <a:avLst/>
          </a:prstGeom>
          <a:noFill/>
          <a:ln>
            <a:noFill/>
          </a:ln>
        </p:spPr>
        <p:txBody>
          <a:bodyPr anchorCtr="0" anchor="b" bIns="40650" lIns="81325" spcFirstLastPara="1" rIns="81325" wrap="square" tIns="406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
        <p:nvSpPr>
          <p:cNvPr id="112" name="Google Shape;112;p3:notes"/>
          <p:cNvSpPr txBox="1"/>
          <p:nvPr>
            <p:ph idx="10" type="dt"/>
          </p:nvPr>
        </p:nvSpPr>
        <p:spPr>
          <a:xfrm>
            <a:off x="3885115" y="2"/>
            <a:ext cx="2970900" cy="456900"/>
          </a:xfrm>
          <a:prstGeom prst="rect">
            <a:avLst/>
          </a:prstGeom>
          <a:noFill/>
          <a:ln>
            <a:noFill/>
          </a:ln>
        </p:spPr>
        <p:txBody>
          <a:bodyPr anchorCtr="0" anchor="t" bIns="40650" lIns="81325" spcFirstLastPara="1" rIns="81325" wrap="square" tIns="40650">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91c1a16fa0_0_211: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841" name="Google Shape;841;g291c1a16fa0_0_211: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91c1a16fa0_0_175: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878" name="Google Shape;878;g291c1a16fa0_0_175: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26: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915" name="Google Shape;91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23: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984" name="Google Shape;98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1e969c74dda_0_363: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053" name="Google Shape;1053;g1e969c74dda_0_3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291c1a16fa0_0_92: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122" name="Google Shape;1122;g291c1a16fa0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e969c74dda_0_110: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1191" name="Google Shape;1191;g1e969c74dda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2" name="Google Shape;1192;g1e969c74dda_0_110: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
        <p:nvSpPr>
          <p:cNvPr id="1193" name="Google Shape;1193;g1e969c74dda_0_110: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e969c74dda_0_73: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1229" name="Google Shape;1229;g1e969c74dda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0" name="Google Shape;1230;g1e969c74dda_0_73: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
        <p:nvSpPr>
          <p:cNvPr id="1231" name="Google Shape;1231;g1e969c74dda_0_73: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16780" y="4032139"/>
            <a:ext cx="4930579" cy="3820108"/>
          </a:xfrm>
          <a:prstGeom prst="rect">
            <a:avLst/>
          </a:prstGeom>
          <a:noFill/>
          <a:ln>
            <a:noFill/>
          </a:ln>
        </p:spPr>
        <p:txBody>
          <a:bodyPr anchorCtr="0" anchor="t" bIns="37225" lIns="74475" spcFirstLastPara="1" rIns="74475" wrap="square" tIns="37225">
            <a:noAutofit/>
          </a:bodyPr>
          <a:lstStyle/>
          <a:p>
            <a:pPr indent="0" lvl="0" marL="0" rtl="0" algn="l">
              <a:lnSpc>
                <a:spcPct val="100000"/>
              </a:lnSpc>
              <a:spcBef>
                <a:spcPts val="0"/>
              </a:spcBef>
              <a:spcAft>
                <a:spcPts val="0"/>
              </a:spcAft>
              <a:buSzPts val="1100"/>
              <a:buNone/>
            </a:pPr>
            <a:r>
              <a:t/>
            </a:r>
            <a:endParaRPr sz="1200"/>
          </a:p>
        </p:txBody>
      </p:sp>
      <p:sp>
        <p:nvSpPr>
          <p:cNvPr id="148" name="Google Shape;148;p2:notes"/>
          <p:cNvSpPr/>
          <p:nvPr>
            <p:ph idx="2" type="sldImg"/>
          </p:nvPr>
        </p:nvSpPr>
        <p:spPr>
          <a:xfrm>
            <a:off x="82939" y="636660"/>
            <a:ext cx="5998261" cy="318329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2:notes"/>
          <p:cNvSpPr txBox="1"/>
          <p:nvPr>
            <p:ph idx="12" type="sldNum"/>
          </p:nvPr>
        </p:nvSpPr>
        <p:spPr>
          <a:xfrm>
            <a:off x="3885115" y="8685267"/>
            <a:ext cx="2970850" cy="456816"/>
          </a:xfrm>
          <a:prstGeom prst="rect">
            <a:avLst/>
          </a:prstGeom>
          <a:noFill/>
          <a:ln>
            <a:noFill/>
          </a:ln>
        </p:spPr>
        <p:txBody>
          <a:bodyPr anchorCtr="0" anchor="b" bIns="40650" lIns="81325" spcFirstLastPara="1" rIns="81325" wrap="square" tIns="406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
        <p:nvSpPr>
          <p:cNvPr id="150" name="Google Shape;150;p2:notes"/>
          <p:cNvSpPr txBox="1"/>
          <p:nvPr>
            <p:ph idx="10" type="dt"/>
          </p:nvPr>
        </p:nvSpPr>
        <p:spPr>
          <a:xfrm>
            <a:off x="3885115" y="2"/>
            <a:ext cx="2970850" cy="456816"/>
          </a:xfrm>
          <a:prstGeom prst="rect">
            <a:avLst/>
          </a:prstGeom>
          <a:noFill/>
          <a:ln>
            <a:noFill/>
          </a:ln>
        </p:spPr>
        <p:txBody>
          <a:bodyPr anchorCtr="0" anchor="t" bIns="40650" lIns="81325" spcFirstLastPara="1" rIns="81325" wrap="square" tIns="40650">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86" name="Google Shape;1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969c74dda_0_0: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223" name="Google Shape;223;g1e969c74dd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e969c74dda_0_219: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260" name="Google Shape;260;g1e969c74dda_0_219: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e969c74dda_0_255: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297" name="Google Shape;297;g1e969c74dda_0_255: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91c1a16fa0_0_13: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334" name="Google Shape;334;g291c1a16fa0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e969c74dda_0_466: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403" name="Google Shape;403;g1e969c74dda_0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9" name="Shape 9"/>
        <p:cNvGrpSpPr/>
        <p:nvPr/>
      </p:nvGrpSpPr>
      <p:grpSpPr>
        <a:xfrm>
          <a:off x="0" y="0"/>
          <a:ext cx="0" cy="0"/>
          <a:chOff x="0" y="0"/>
          <a:chExt cx="0" cy="0"/>
        </a:xfrm>
      </p:grpSpPr>
      <p:sp>
        <p:nvSpPr>
          <p:cNvPr id="10" name="Google Shape;10;p2"/>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 name="Google Shape;11;p2"/>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 name="Google Shape;12;p2"/>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 name="Shape 46"/>
        <p:cNvGrpSpPr/>
        <p:nvPr/>
      </p:nvGrpSpPr>
      <p:grpSpPr>
        <a:xfrm>
          <a:off x="0" y="0"/>
          <a:ext cx="0" cy="0"/>
          <a:chOff x="0" y="0"/>
          <a:chExt cx="0" cy="0"/>
        </a:xfrm>
      </p:grpSpPr>
      <p:sp>
        <p:nvSpPr>
          <p:cNvPr id="47" name="Google Shape;47;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2" name="Google Shape;52;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4" name="Google Shape;5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0" name="Google Shape;60;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1" name="Google Shape;6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69" name="Shape 69"/>
        <p:cNvGrpSpPr/>
        <p:nvPr/>
      </p:nvGrpSpPr>
      <p:grpSpPr>
        <a:xfrm>
          <a:off x="0" y="0"/>
          <a:ext cx="0" cy="0"/>
          <a:chOff x="0" y="0"/>
          <a:chExt cx="0" cy="0"/>
        </a:xfrm>
      </p:grpSpPr>
      <p:sp>
        <p:nvSpPr>
          <p:cNvPr id="70" name="Google Shape;70;p16"/>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 name="Google Shape;71;p16"/>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 name="Google Shape;72;p16"/>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6"/>
          <p:cNvSpPr txBox="1"/>
          <p:nvPr>
            <p:ph idx="1" type="body"/>
          </p:nvPr>
        </p:nvSpPr>
        <p:spPr>
          <a:xfrm>
            <a:off x="1774604" y="1241333"/>
            <a:ext cx="5005308" cy="14649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74" name="Google Shape;74;p16"/>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16"/>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7" name="Shape 77"/>
        <p:cNvGrpSpPr/>
        <p:nvPr/>
      </p:nvGrpSpPr>
      <p:grpSpPr>
        <a:xfrm>
          <a:off x="0" y="0"/>
          <a:ext cx="0" cy="0"/>
          <a:chOff x="0" y="0"/>
          <a:chExt cx="0" cy="0"/>
        </a:xfrm>
      </p:grpSpPr>
      <p:sp>
        <p:nvSpPr>
          <p:cNvPr id="78" name="Google Shape;78;p17"/>
          <p:cNvSpPr txBox="1"/>
          <p:nvPr>
            <p:ph type="ctrTitle"/>
          </p:nvPr>
        </p:nvSpPr>
        <p:spPr>
          <a:xfrm>
            <a:off x="685801" y="1594485"/>
            <a:ext cx="7772401" cy="2093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7"/>
          <p:cNvSpPr txBox="1"/>
          <p:nvPr>
            <p:ph idx="1" type="subTitle"/>
          </p:nvPr>
        </p:nvSpPr>
        <p:spPr>
          <a:xfrm>
            <a:off x="1371601" y="2880360"/>
            <a:ext cx="6400800" cy="14652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7"/>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17"/>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3" name="Shape 83"/>
        <p:cNvGrpSpPr/>
        <p:nvPr/>
      </p:nvGrpSpPr>
      <p:grpSpPr>
        <a:xfrm>
          <a:off x="0" y="0"/>
          <a:ext cx="0" cy="0"/>
          <a:chOff x="0" y="0"/>
          <a:chExt cx="0" cy="0"/>
        </a:xfrm>
      </p:grpSpPr>
      <p:sp>
        <p:nvSpPr>
          <p:cNvPr id="84" name="Google Shape;84;p18"/>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8"/>
          <p:cNvSpPr txBox="1"/>
          <p:nvPr>
            <p:ph idx="1" type="body"/>
          </p:nvPr>
        </p:nvSpPr>
        <p:spPr>
          <a:xfrm>
            <a:off x="45720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86" name="Google Shape;86;p18"/>
          <p:cNvSpPr txBox="1"/>
          <p:nvPr>
            <p:ph idx="2" type="body"/>
          </p:nvPr>
        </p:nvSpPr>
        <p:spPr>
          <a:xfrm>
            <a:off x="470916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87" name="Google Shape;87;p18"/>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8"/>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8"/>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0" name="Shape 90"/>
        <p:cNvGrpSpPr/>
        <p:nvPr/>
      </p:nvGrpSpPr>
      <p:grpSpPr>
        <a:xfrm>
          <a:off x="0" y="0"/>
          <a:ext cx="0" cy="0"/>
          <a:chOff x="0" y="0"/>
          <a:chExt cx="0" cy="0"/>
        </a:xfrm>
      </p:grpSpPr>
      <p:sp>
        <p:nvSpPr>
          <p:cNvPr id="91" name="Google Shape;91;p19"/>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9"/>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19"/>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3" name="Shape 13"/>
        <p:cNvGrpSpPr/>
        <p:nvPr/>
      </p:nvGrpSpPr>
      <p:grpSpPr>
        <a:xfrm>
          <a:off x="0" y="0"/>
          <a:ext cx="0" cy="0"/>
          <a:chOff x="0" y="0"/>
          <a:chExt cx="0" cy="0"/>
        </a:xfrm>
      </p:grpSpPr>
      <p:sp>
        <p:nvSpPr>
          <p:cNvPr id="14" name="Google Shape;14;p3"/>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 name="Google Shape;15;p3"/>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 name="Google Shape;16;p3"/>
          <p:cNvSpPr txBox="1"/>
          <p:nvPr>
            <p:ph type="title"/>
          </p:nvPr>
        </p:nvSpPr>
        <p:spPr>
          <a:xfrm>
            <a:off x="1774604" y="329254"/>
            <a:ext cx="5594792" cy="20932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7" name="Google Shape;17;p3"/>
          <p:cNvSpPr txBox="1"/>
          <p:nvPr>
            <p:ph idx="1" type="body"/>
          </p:nvPr>
        </p:nvSpPr>
        <p:spPr>
          <a:xfrm>
            <a:off x="1774604" y="1241334"/>
            <a:ext cx="5005308" cy="146498"/>
          </a:xfrm>
          <a:prstGeom prst="rect">
            <a:avLst/>
          </a:prstGeom>
          <a:noFill/>
          <a:ln>
            <a:noFill/>
          </a:ln>
        </p:spPr>
        <p:txBody>
          <a:bodyPr anchorCtr="0" anchor="t" bIns="0" lIns="0" spcFirstLastPara="1" rIns="0" wrap="square" tIns="0">
            <a:spAutoFit/>
          </a:bodyPr>
          <a:lstStyle>
            <a:lvl1pPr indent="-228600" lvl="0" marL="457200" algn="l">
              <a:lnSpc>
                <a:spcPct val="115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15000"/>
              </a:lnSpc>
              <a:spcBef>
                <a:spcPts val="1200"/>
              </a:spcBef>
              <a:spcAft>
                <a:spcPts val="0"/>
              </a:spcAft>
              <a:buSzPts val="1100"/>
              <a:buNone/>
              <a:defRPr sz="1100"/>
            </a:lvl2pPr>
            <a:lvl3pPr indent="-228600" lvl="2" marL="1371600" algn="l">
              <a:lnSpc>
                <a:spcPct val="115000"/>
              </a:lnSpc>
              <a:spcBef>
                <a:spcPts val="1200"/>
              </a:spcBef>
              <a:spcAft>
                <a:spcPts val="0"/>
              </a:spcAft>
              <a:buSzPts val="1100"/>
              <a:buNone/>
              <a:defRPr sz="1100"/>
            </a:lvl3pPr>
            <a:lvl4pPr indent="-228600" lvl="3" marL="1828800" algn="l">
              <a:lnSpc>
                <a:spcPct val="115000"/>
              </a:lnSpc>
              <a:spcBef>
                <a:spcPts val="1200"/>
              </a:spcBef>
              <a:spcAft>
                <a:spcPts val="0"/>
              </a:spcAft>
              <a:buSzPts val="1100"/>
              <a:buNone/>
              <a:defRPr sz="1100"/>
            </a:lvl4pPr>
            <a:lvl5pPr indent="-228600" lvl="4" marL="2286000" algn="l">
              <a:lnSpc>
                <a:spcPct val="115000"/>
              </a:lnSpc>
              <a:spcBef>
                <a:spcPts val="1200"/>
              </a:spcBef>
              <a:spcAft>
                <a:spcPts val="0"/>
              </a:spcAft>
              <a:buSzPts val="1100"/>
              <a:buNone/>
              <a:defRPr sz="1100"/>
            </a:lvl5pPr>
            <a:lvl6pPr indent="-228600" lvl="5" marL="2743200" algn="l">
              <a:lnSpc>
                <a:spcPct val="115000"/>
              </a:lnSpc>
              <a:spcBef>
                <a:spcPts val="1200"/>
              </a:spcBef>
              <a:spcAft>
                <a:spcPts val="0"/>
              </a:spcAft>
              <a:buSzPts val="1100"/>
              <a:buNone/>
              <a:defRPr sz="1100"/>
            </a:lvl6pPr>
            <a:lvl7pPr indent="-228600" lvl="6" marL="3200400" algn="l">
              <a:lnSpc>
                <a:spcPct val="115000"/>
              </a:lnSpc>
              <a:spcBef>
                <a:spcPts val="1200"/>
              </a:spcBef>
              <a:spcAft>
                <a:spcPts val="0"/>
              </a:spcAft>
              <a:buSzPts val="1100"/>
              <a:buNone/>
              <a:defRPr sz="1100"/>
            </a:lvl7pPr>
            <a:lvl8pPr indent="-228600" lvl="7" marL="3657600" algn="l">
              <a:lnSpc>
                <a:spcPct val="115000"/>
              </a:lnSpc>
              <a:spcBef>
                <a:spcPts val="1200"/>
              </a:spcBef>
              <a:spcAft>
                <a:spcPts val="0"/>
              </a:spcAft>
              <a:buSzPts val="1100"/>
              <a:buNone/>
              <a:defRPr sz="1100"/>
            </a:lvl8pPr>
            <a:lvl9pPr indent="-228600" lvl="8" marL="4114800" algn="l">
              <a:lnSpc>
                <a:spcPct val="115000"/>
              </a:lnSpc>
              <a:spcBef>
                <a:spcPts val="1200"/>
              </a:spcBef>
              <a:spcAft>
                <a:spcPts val="1200"/>
              </a:spcAft>
              <a:buSzPts val="1100"/>
              <a:buNone/>
              <a:defRPr sz="1100"/>
            </a:lvl9pPr>
          </a:lstStyle>
          <a:p/>
        </p:txBody>
      </p:sp>
      <p:sp>
        <p:nvSpPr>
          <p:cNvPr id="18" name="Google Shape;18;p3"/>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3"/>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 name="Google Shape;20;p3"/>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4" name="Google Shape;44;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5" name="Google Shape;45;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5"/>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 name="Google Shape;64;p15"/>
          <p:cNvSpPr txBox="1"/>
          <p:nvPr>
            <p:ph type="title"/>
          </p:nvPr>
        </p:nvSpPr>
        <p:spPr>
          <a:xfrm>
            <a:off x="1774604" y="329254"/>
            <a:ext cx="5594792" cy="20931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1" i="0" sz="16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5"/>
          <p:cNvSpPr txBox="1"/>
          <p:nvPr>
            <p:ph idx="1" type="body"/>
          </p:nvPr>
        </p:nvSpPr>
        <p:spPr>
          <a:xfrm>
            <a:off x="1774604" y="1241333"/>
            <a:ext cx="5005308" cy="14652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Lato Light"/>
                <a:ea typeface="Lato Light"/>
                <a:cs typeface="Lato Light"/>
                <a:sym typeface="Lato Light"/>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9pPr>
          </a:lstStyle>
          <a:p/>
        </p:txBody>
      </p:sp>
      <p:sp>
        <p:nvSpPr>
          <p:cNvPr id="66" name="Google Shape;66;p15"/>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1.jpg"/><Relationship Id="rId9"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10.jpg"/><Relationship Id="rId7" Type="http://schemas.openxmlformats.org/officeDocument/2006/relationships/image" Target="../media/image4.jpg"/><Relationship Id="rId8"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30.jpg"/><Relationship Id="rId6" Type="http://schemas.openxmlformats.org/officeDocument/2006/relationships/image" Target="../media/image28.jpg"/><Relationship Id="rId7" Type="http://schemas.openxmlformats.org/officeDocument/2006/relationships/image" Target="../media/image24.jpg"/><Relationship Id="rId8"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5.jpg"/><Relationship Id="rId6"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5.jpg"/><Relationship Id="rId6"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5.jpg"/><Relationship Id="rId6"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5.jpg"/><Relationship Id="rId6"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5.jpg"/><Relationship Id="rId6"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p:nvPr/>
        </p:nvSpPr>
        <p:spPr>
          <a:xfrm>
            <a:off x="1541907" y="0"/>
            <a:ext cx="0" cy="5141772"/>
          </a:xfrm>
          <a:custGeom>
            <a:rect b="b" l="l" r="r" t="t"/>
            <a:pathLst>
              <a:path extrusionOk="0" h="7560309" w="120000">
                <a:moveTo>
                  <a:pt x="0" y="0"/>
                </a:moveTo>
                <a:lnTo>
                  <a:pt x="0" y="7560005"/>
                </a:lnTo>
              </a:path>
            </a:pathLst>
          </a:custGeom>
          <a:noFill/>
          <a:ln cap="flat" cmpd="sng" w="9525">
            <a:solidFill>
              <a:srgbClr val="A7A9A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 name="Google Shape;100;p20"/>
          <p:cNvSpPr txBox="1"/>
          <p:nvPr/>
        </p:nvSpPr>
        <p:spPr>
          <a:xfrm>
            <a:off x="792770" y="1690541"/>
            <a:ext cx="7461000" cy="3597300"/>
          </a:xfrm>
          <a:prstGeom prst="rect">
            <a:avLst/>
          </a:prstGeom>
          <a:noFill/>
          <a:ln>
            <a:noFill/>
          </a:ln>
        </p:spPr>
        <p:txBody>
          <a:bodyPr anchorCtr="0" anchor="t" bIns="0" lIns="0" spcFirstLastPara="1" rIns="0" wrap="square" tIns="66775">
            <a:spAutoFit/>
          </a:bodyPr>
          <a:lstStyle/>
          <a:p>
            <a:pPr indent="0" lvl="0" marL="0" marR="0" rtl="0" algn="ctr">
              <a:lnSpc>
                <a:spcPct val="100000"/>
              </a:lnSpc>
              <a:spcBef>
                <a:spcPts val="0"/>
              </a:spcBef>
              <a:spcAft>
                <a:spcPts val="0"/>
              </a:spcAft>
              <a:buClr>
                <a:srgbClr val="000000"/>
              </a:buClr>
              <a:buSzPts val="2900"/>
              <a:buFont typeface="Arial"/>
              <a:buNone/>
            </a:pPr>
            <a:r>
              <a:rPr b="1" i="0" lang="en" sz="2900" u="none" cap="none" strike="noStrike">
                <a:solidFill>
                  <a:schemeClr val="dk1"/>
                </a:solidFill>
                <a:latin typeface="Lato"/>
                <a:ea typeface="Lato"/>
                <a:cs typeface="Lato"/>
                <a:sym typeface="Lato"/>
              </a:rPr>
              <a:t>Welcome to…</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100"/>
              <a:buFont typeface="Arial"/>
              <a:buNone/>
            </a:pPr>
            <a:r>
              <a:t/>
            </a:r>
            <a:endParaRPr b="1" i="0" sz="1100" u="none" cap="none" strike="noStrike">
              <a:solidFill>
                <a:schemeClr val="dk1"/>
              </a:solidFill>
              <a:latin typeface="Lato"/>
              <a:ea typeface="Lato"/>
              <a:cs typeface="Lato"/>
              <a:sym typeface="Lato"/>
            </a:endParaRPr>
          </a:p>
          <a:p>
            <a:pPr indent="0" lvl="0" marL="0" marR="0" rtl="0" algn="ctr">
              <a:lnSpc>
                <a:spcPct val="100000"/>
              </a:lnSpc>
              <a:spcBef>
                <a:spcPts val="500"/>
              </a:spcBef>
              <a:spcAft>
                <a:spcPts val="0"/>
              </a:spcAft>
              <a:buClr>
                <a:srgbClr val="000000"/>
              </a:buClr>
              <a:buSzPts val="2200"/>
              <a:buFont typeface="Arial"/>
              <a:buNone/>
            </a:pPr>
            <a:r>
              <a:rPr b="0" i="0" lang="en" sz="2200" u="none" cap="none" strike="noStrike">
                <a:solidFill>
                  <a:schemeClr val="dk1"/>
                </a:solidFill>
                <a:latin typeface="Lato"/>
                <a:ea typeface="Lato"/>
                <a:cs typeface="Lato"/>
                <a:sym typeface="Lato"/>
              </a:rPr>
              <a:t>Penny Price Academy</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2200"/>
              <a:buFont typeface="Arial"/>
              <a:buNone/>
            </a:pPr>
            <a:r>
              <a:rPr b="0" i="0" lang="en" sz="2200" u="none" cap="none" strike="noStrike">
                <a:solidFill>
                  <a:schemeClr val="dk1"/>
                </a:solidFill>
                <a:latin typeface="Lato"/>
                <a:ea typeface="Lato"/>
                <a:cs typeface="Lato"/>
                <a:sym typeface="Lato"/>
              </a:rPr>
              <a:t>of Aromatherapy</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100"/>
              <a:buFont typeface="Arial"/>
              <a:buNone/>
            </a:pPr>
            <a:r>
              <a:t/>
            </a:r>
            <a:endParaRPr b="1" i="0" sz="1100" u="none" cap="none" strike="noStrike">
              <a:solidFill>
                <a:schemeClr val="dk1"/>
              </a:solidFill>
              <a:latin typeface="Lato"/>
              <a:ea typeface="Lato"/>
              <a:cs typeface="Lato"/>
              <a:sym typeface="Lato"/>
            </a:endParaRPr>
          </a:p>
          <a:p>
            <a:pPr indent="0" lvl="0" marL="0" marR="0" rtl="0" algn="ctr">
              <a:lnSpc>
                <a:spcPct val="100000"/>
              </a:lnSpc>
              <a:spcBef>
                <a:spcPts val="500"/>
              </a:spcBef>
              <a:spcAft>
                <a:spcPts val="0"/>
              </a:spcAft>
              <a:buClr>
                <a:srgbClr val="000000"/>
              </a:buClr>
              <a:buSzPts val="3200"/>
              <a:buFont typeface="Arial"/>
              <a:buNone/>
            </a:pPr>
            <a:r>
              <a:rPr b="1" i="0" lang="en" sz="3200" u="none" cap="none" strike="noStrike">
                <a:solidFill>
                  <a:schemeClr val="dk1"/>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300"/>
              <a:buFont typeface="Arial"/>
              <a:buNone/>
            </a:pPr>
            <a:r>
              <a:t/>
            </a:r>
            <a:endParaRPr b="0" i="0" sz="1300" u="none" cap="none" strike="noStrike">
              <a:solidFill>
                <a:schemeClr val="dk1"/>
              </a:solidFill>
              <a:latin typeface="Lato"/>
              <a:ea typeface="Lato"/>
              <a:cs typeface="Lato"/>
              <a:sym typeface="Lato"/>
            </a:endParaRPr>
          </a:p>
          <a:p>
            <a:pPr indent="0" lvl="0" marL="0" marR="0" rtl="0" algn="ctr">
              <a:lnSpc>
                <a:spcPct val="100000"/>
              </a:lnSpc>
              <a:spcBef>
                <a:spcPts val="500"/>
              </a:spcBef>
              <a:spcAft>
                <a:spcPts val="0"/>
              </a:spcAft>
              <a:buClr>
                <a:srgbClr val="000000"/>
              </a:buClr>
              <a:buSzPts val="3100"/>
              <a:buFont typeface="Arial"/>
              <a:buNone/>
            </a:pPr>
            <a:r>
              <a:rPr lang="en" sz="3100">
                <a:solidFill>
                  <a:schemeClr val="dk1"/>
                </a:solidFill>
                <a:latin typeface="Lato"/>
                <a:ea typeface="Lato"/>
                <a:cs typeface="Lato"/>
                <a:sym typeface="Lato"/>
              </a:rPr>
              <a:t>Winter Warming</a:t>
            </a:r>
            <a:r>
              <a:rPr b="0" i="0" lang="en" sz="3100" u="none" cap="none" strike="noStrike">
                <a:solidFill>
                  <a:schemeClr val="dk1"/>
                </a:solidFill>
                <a:latin typeface="Lato"/>
                <a:ea typeface="Lato"/>
                <a:cs typeface="Lato"/>
                <a:sym typeface="Lato"/>
              </a:rPr>
              <a:t> Oils</a:t>
            </a:r>
            <a:endParaRPr b="0" i="0" sz="3100" u="none" cap="none" strike="noStrike">
              <a:solidFill>
                <a:schemeClr val="dk1"/>
              </a:solidFill>
              <a:latin typeface="Lato"/>
              <a:ea typeface="Lato"/>
              <a:cs typeface="Lato"/>
              <a:sym typeface="Lato"/>
            </a:endParaRPr>
          </a:p>
          <a:p>
            <a:pPr indent="0" lvl="0" marL="0" marR="0" rtl="0" algn="ctr">
              <a:lnSpc>
                <a:spcPct val="100000"/>
              </a:lnSpc>
              <a:spcBef>
                <a:spcPts val="500"/>
              </a:spcBef>
              <a:spcAft>
                <a:spcPts val="0"/>
              </a:spcAft>
              <a:buClr>
                <a:srgbClr val="000000"/>
              </a:buClr>
              <a:buSzPts val="2500"/>
              <a:buFont typeface="Arial"/>
              <a:buNone/>
            </a:pPr>
            <a:r>
              <a:t/>
            </a:r>
            <a:endParaRPr b="0" i="0" sz="2500" u="none" cap="none" strike="noStrike">
              <a:solidFill>
                <a:schemeClr val="dk1"/>
              </a:solidFill>
              <a:latin typeface="Lato"/>
              <a:ea typeface="Lato"/>
              <a:cs typeface="Lato"/>
              <a:sym typeface="Lato"/>
            </a:endParaRPr>
          </a:p>
        </p:txBody>
      </p:sp>
      <p:pic>
        <p:nvPicPr>
          <p:cNvPr id="101" name="Google Shape;101;p20"/>
          <p:cNvPicPr preferRelativeResize="0"/>
          <p:nvPr/>
        </p:nvPicPr>
        <p:blipFill rotWithShape="1">
          <a:blip r:embed="rId3">
            <a:alphaModFix/>
          </a:blip>
          <a:srcRect b="0" l="0" r="0" t="0"/>
          <a:stretch/>
        </p:blipFill>
        <p:spPr>
          <a:xfrm>
            <a:off x="0" y="3425755"/>
            <a:ext cx="1710182" cy="1710182"/>
          </a:xfrm>
          <a:prstGeom prst="rect">
            <a:avLst/>
          </a:prstGeom>
          <a:noFill/>
          <a:ln>
            <a:noFill/>
          </a:ln>
        </p:spPr>
      </p:pic>
      <p:pic>
        <p:nvPicPr>
          <p:cNvPr id="102" name="Google Shape;102;p20"/>
          <p:cNvPicPr preferRelativeResize="0"/>
          <p:nvPr/>
        </p:nvPicPr>
        <p:blipFill rotWithShape="1">
          <a:blip r:embed="rId4">
            <a:alphaModFix/>
          </a:blip>
          <a:srcRect b="0" l="0" r="0" t="0"/>
          <a:stretch/>
        </p:blipFill>
        <p:spPr>
          <a:xfrm>
            <a:off x="1" y="1703103"/>
            <a:ext cx="1710181" cy="1710181"/>
          </a:xfrm>
          <a:prstGeom prst="rect">
            <a:avLst/>
          </a:prstGeom>
          <a:noFill/>
          <a:ln>
            <a:noFill/>
          </a:ln>
        </p:spPr>
      </p:pic>
      <p:pic>
        <p:nvPicPr>
          <p:cNvPr id="103" name="Google Shape;103;p20"/>
          <p:cNvPicPr preferRelativeResize="0"/>
          <p:nvPr/>
        </p:nvPicPr>
        <p:blipFill rotWithShape="1">
          <a:blip r:embed="rId5">
            <a:alphaModFix/>
          </a:blip>
          <a:srcRect b="0" l="0" r="0" t="0"/>
          <a:stretch/>
        </p:blipFill>
        <p:spPr>
          <a:xfrm>
            <a:off x="7425836" y="3395603"/>
            <a:ext cx="1709952" cy="1709952"/>
          </a:xfrm>
          <a:prstGeom prst="rect">
            <a:avLst/>
          </a:prstGeom>
          <a:noFill/>
          <a:ln>
            <a:noFill/>
          </a:ln>
        </p:spPr>
      </p:pic>
      <p:pic>
        <p:nvPicPr>
          <p:cNvPr id="104" name="Google Shape;104;p20"/>
          <p:cNvPicPr preferRelativeResize="0"/>
          <p:nvPr/>
        </p:nvPicPr>
        <p:blipFill rotWithShape="1">
          <a:blip r:embed="rId6">
            <a:alphaModFix/>
          </a:blip>
          <a:srcRect b="0" l="0" r="0" t="1136"/>
          <a:stretch/>
        </p:blipFill>
        <p:spPr>
          <a:xfrm>
            <a:off x="7425547" y="0"/>
            <a:ext cx="1710182" cy="1690748"/>
          </a:xfrm>
          <a:prstGeom prst="rect">
            <a:avLst/>
          </a:prstGeom>
          <a:noFill/>
          <a:ln>
            <a:noFill/>
          </a:ln>
        </p:spPr>
      </p:pic>
      <p:pic>
        <p:nvPicPr>
          <p:cNvPr id="105" name="Google Shape;105;p20"/>
          <p:cNvPicPr preferRelativeResize="0"/>
          <p:nvPr/>
        </p:nvPicPr>
        <p:blipFill rotWithShape="1">
          <a:blip r:embed="rId7">
            <a:alphaModFix/>
          </a:blip>
          <a:srcRect b="0" l="0" r="0" t="0"/>
          <a:stretch/>
        </p:blipFill>
        <p:spPr>
          <a:xfrm>
            <a:off x="7425836" y="1690403"/>
            <a:ext cx="1709952" cy="1709952"/>
          </a:xfrm>
          <a:prstGeom prst="rect">
            <a:avLst/>
          </a:prstGeom>
          <a:noFill/>
          <a:ln>
            <a:noFill/>
          </a:ln>
        </p:spPr>
      </p:pic>
      <p:pic>
        <p:nvPicPr>
          <p:cNvPr id="106" name="Google Shape;106;p20"/>
          <p:cNvPicPr preferRelativeResize="0"/>
          <p:nvPr/>
        </p:nvPicPr>
        <p:blipFill rotWithShape="1">
          <a:blip r:embed="rId8">
            <a:alphaModFix/>
          </a:blip>
          <a:srcRect b="0" l="0" r="0" t="1880"/>
          <a:stretch/>
        </p:blipFill>
        <p:spPr>
          <a:xfrm>
            <a:off x="0" y="6264"/>
            <a:ext cx="1723138" cy="1690747"/>
          </a:xfrm>
          <a:prstGeom prst="rect">
            <a:avLst/>
          </a:prstGeom>
          <a:noFill/>
          <a:ln>
            <a:noFill/>
          </a:ln>
        </p:spPr>
      </p:pic>
      <p:pic>
        <p:nvPicPr>
          <p:cNvPr id="107" name="Google Shape;107;p20"/>
          <p:cNvPicPr preferRelativeResize="0"/>
          <p:nvPr/>
        </p:nvPicPr>
        <p:blipFill rotWithShape="1">
          <a:blip r:embed="rId9">
            <a:alphaModFix/>
          </a:blip>
          <a:srcRect b="0" l="0" r="0" t="0"/>
          <a:stretch/>
        </p:blipFill>
        <p:spPr>
          <a:xfrm>
            <a:off x="3659773" y="148575"/>
            <a:ext cx="1361207" cy="13612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9"/>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5" name="Google Shape;475;p29"/>
          <p:cNvSpPr/>
          <p:nvPr/>
        </p:nvSpPr>
        <p:spPr>
          <a:xfrm>
            <a:off x="7600895"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6" name="Google Shape;476;p29"/>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7" name="Google Shape;477;p29"/>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8" name="Google Shape;478;p29"/>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9" name="Google Shape;479;p29"/>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0" name="Google Shape;480;p29"/>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1" name="Google Shape;481;p29"/>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2" name="Google Shape;482;p29"/>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3" name="Google Shape;483;p29"/>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4" name="Google Shape;484;p29"/>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5" name="Google Shape;485;p29"/>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6" name="Google Shape;486;p29"/>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7" name="Google Shape;487;p29"/>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8" name="Google Shape;488;p29"/>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9" name="Google Shape;489;p29"/>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0" name="Google Shape;490;p29"/>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1" name="Google Shape;491;p29"/>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2" name="Google Shape;492;p29"/>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3" name="Google Shape;493;p29"/>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4" name="Google Shape;494;p29"/>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5" name="Google Shape;495;p29"/>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6" name="Google Shape;496;p29"/>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7" name="Google Shape;497;p29"/>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8" name="Google Shape;498;p29"/>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9" name="Google Shape;499;p29"/>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0" name="Google Shape;500;p29"/>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1" name="Google Shape;501;p29"/>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2" name="Google Shape;502;p29"/>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3" name="Google Shape;503;p29"/>
          <p:cNvSpPr txBox="1"/>
          <p:nvPr>
            <p:ph type="title"/>
          </p:nvPr>
        </p:nvSpPr>
        <p:spPr>
          <a:xfrm>
            <a:off x="1726325" y="292602"/>
            <a:ext cx="5787600" cy="507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depression</a:t>
            </a:r>
            <a:endParaRPr sz="2500"/>
          </a:p>
          <a:p>
            <a:pPr indent="0" lvl="0" marL="12700" rtl="0" algn="l">
              <a:lnSpc>
                <a:spcPct val="100000"/>
              </a:lnSpc>
              <a:spcBef>
                <a:spcPts val="0"/>
              </a:spcBef>
              <a:spcAft>
                <a:spcPts val="0"/>
              </a:spcAft>
              <a:buSzPts val="1100"/>
              <a:buNone/>
            </a:pPr>
            <a:br>
              <a:rPr b="0" i="1" lang="en" sz="1900"/>
            </a:br>
            <a:br>
              <a:rPr b="0" i="1" lang="en" sz="1900"/>
            </a:br>
            <a:endParaRPr b="0" i="1" sz="2500"/>
          </a:p>
        </p:txBody>
      </p:sp>
      <p:sp>
        <p:nvSpPr>
          <p:cNvPr id="504" name="Google Shape;504;p29"/>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a:t>
            </a:r>
            <a:r>
              <a:rPr b="1" i="0" lang="en" sz="600" u="none" cap="none" strike="noStrike">
                <a:solidFill>
                  <a:schemeClr val="lt1"/>
                </a:solidFill>
                <a:latin typeface="Lato"/>
                <a:ea typeface="Lato"/>
                <a:cs typeface="Lato"/>
                <a:sym typeface="Lato"/>
              </a:rPr>
              <a:t>r 2023</a:t>
            </a:r>
            <a:endParaRPr b="0" i="0" sz="600" u="none" cap="none" strike="noStrike">
              <a:solidFill>
                <a:schemeClr val="lt1"/>
              </a:solidFill>
              <a:latin typeface="Lato Black"/>
              <a:ea typeface="Lato Black"/>
              <a:cs typeface="Lato Black"/>
              <a:sym typeface="Lato Black"/>
            </a:endParaRPr>
          </a:p>
        </p:txBody>
      </p:sp>
      <p:sp>
        <p:nvSpPr>
          <p:cNvPr id="505" name="Google Shape;505;p29"/>
          <p:cNvSpPr txBox="1"/>
          <p:nvPr/>
        </p:nvSpPr>
        <p:spPr>
          <a:xfrm>
            <a:off x="1719825" y="850500"/>
            <a:ext cx="5703300" cy="56763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800">
                <a:latin typeface="Lato"/>
                <a:ea typeface="Lato"/>
                <a:cs typeface="Lato"/>
                <a:sym typeface="Lato"/>
              </a:rPr>
              <a:t>The sense of smell is very important when treating depression so try making up a nasal inhaler (6-10  total drops of essential oils) or a roller ball ( 3-6  total drops of essential oils to 10 mls of carrier oil).</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Benzoin - comforting and warming</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solidFill>
                  <a:schemeClr val="dk1"/>
                </a:solidFill>
                <a:latin typeface="Lato"/>
                <a:ea typeface="Lato"/>
                <a:cs typeface="Lato"/>
                <a:sym typeface="Lato"/>
              </a:rPr>
              <a:t>Bitter Orange - calming and uplifting</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Cardamom - chronic depression with anxiety and exhaustion. </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Also</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Marjoram - acute and agitated depression</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Patchouli - calming and grounding. </a:t>
            </a:r>
            <a:endParaRPr sz="18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id="506" name="Google Shape;506;p29"/>
          <p:cNvPicPr preferRelativeResize="0"/>
          <p:nvPr/>
        </p:nvPicPr>
        <p:blipFill rotWithShape="1">
          <a:blip r:embed="rId5">
            <a:alphaModFix/>
          </a:blip>
          <a:srcRect b="0" l="40044" r="40044" t="0"/>
          <a:stretch/>
        </p:blipFill>
        <p:spPr>
          <a:xfrm>
            <a:off x="7607447" y="0"/>
            <a:ext cx="1536553" cy="51434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0"/>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12" name="Google Shape;512;p30"/>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3" name="Google Shape;513;p30"/>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4" name="Google Shape;514;p30"/>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5" name="Google Shape;515;p30"/>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6" name="Google Shape;516;p30"/>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7" name="Google Shape;517;p30"/>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8" name="Google Shape;518;p30"/>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9" name="Google Shape;519;p30"/>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0" name="Google Shape;520;p30"/>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1" name="Google Shape;521;p30"/>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2" name="Google Shape;522;p30"/>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3" name="Google Shape;523;p30"/>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4" name="Google Shape;524;p30"/>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5" name="Google Shape;525;p30"/>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6" name="Google Shape;526;p30"/>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7" name="Google Shape;527;p30"/>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8" name="Google Shape;528;p30"/>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9" name="Google Shape;529;p30"/>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0" name="Google Shape;530;p30"/>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1" name="Google Shape;531;p30"/>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2" name="Google Shape;532;p30"/>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3" name="Google Shape;533;p30"/>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4" name="Google Shape;534;p30"/>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5" name="Google Shape;535;p30"/>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6" name="Google Shape;536;p30"/>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7" name="Google Shape;537;p30"/>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8" name="Google Shape;538;p30"/>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9" name="Google Shape;539;p30"/>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0" name="Google Shape;540;p30"/>
          <p:cNvSpPr txBox="1"/>
          <p:nvPr>
            <p:ph type="title"/>
          </p:nvPr>
        </p:nvSpPr>
        <p:spPr>
          <a:xfrm>
            <a:off x="1726325" y="292599"/>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Myrrh</a:t>
            </a:r>
            <a:endParaRPr sz="2200"/>
          </a:p>
          <a:p>
            <a:pPr indent="0" lvl="0" marL="12700" rtl="0" algn="l">
              <a:lnSpc>
                <a:spcPct val="100000"/>
              </a:lnSpc>
              <a:spcBef>
                <a:spcPts val="0"/>
              </a:spcBef>
              <a:spcAft>
                <a:spcPts val="0"/>
              </a:spcAft>
              <a:buSzPts val="1100"/>
              <a:buNone/>
            </a:pPr>
            <a:r>
              <a:rPr b="0" i="1" lang="en" sz="2200"/>
              <a:t>(Commiphora molmol)</a:t>
            </a:r>
            <a:br>
              <a:rPr i="1" lang="en" sz="1900"/>
            </a:br>
            <a:br>
              <a:rPr b="0" i="1" lang="en" sz="1900"/>
            </a:br>
            <a:endParaRPr b="0" i="1" sz="2500"/>
          </a:p>
        </p:txBody>
      </p:sp>
      <p:sp>
        <p:nvSpPr>
          <p:cNvPr id="541" name="Google Shape;541;p30"/>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 </a:t>
            </a:r>
            <a:r>
              <a:rPr b="1" i="0" lang="en" sz="600" u="none" cap="none" strike="noStrike">
                <a:solidFill>
                  <a:schemeClr val="lt1"/>
                </a:solidFill>
                <a:latin typeface="Lato"/>
                <a:ea typeface="Lato"/>
                <a:cs typeface="Lato"/>
                <a:sym typeface="Lato"/>
              </a:rPr>
              <a:t> 2023</a:t>
            </a:r>
            <a:endParaRPr b="0" i="0" sz="600" u="none" cap="none" strike="noStrike">
              <a:solidFill>
                <a:schemeClr val="lt1"/>
              </a:solidFill>
              <a:latin typeface="Lato Black"/>
              <a:ea typeface="Lato Black"/>
              <a:cs typeface="Lato Black"/>
              <a:sym typeface="Lato Black"/>
            </a:endParaRPr>
          </a:p>
        </p:txBody>
      </p:sp>
      <p:sp>
        <p:nvSpPr>
          <p:cNvPr id="542" name="Google Shape;542;p30"/>
          <p:cNvSpPr txBox="1"/>
          <p:nvPr/>
        </p:nvSpPr>
        <p:spPr>
          <a:xfrm>
            <a:off x="1719825" y="1107475"/>
            <a:ext cx="5703300" cy="33984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700"/>
              <a:buFont typeface="Arial"/>
              <a:buNone/>
            </a:pPr>
            <a:r>
              <a:rPr lang="en" sz="1800">
                <a:latin typeface="Lato"/>
                <a:ea typeface="Lato"/>
                <a:cs typeface="Lato"/>
                <a:sym typeface="Lato"/>
              </a:rPr>
              <a:t>Myrrh essential oil is antibacterial, antimicrobial, antifungal and anti-inflammatory.</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lang="en" sz="1800">
                <a:latin typeface="Lato"/>
                <a:ea typeface="Lato"/>
                <a:cs typeface="Lato"/>
                <a:sym typeface="Lato"/>
              </a:rPr>
              <a:t>Holmes states that myrrh is ‘one of the finest astringents for weak, loose or boggy tissues.’ ‘It is a healing, strengthening protecting bandage’.</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lang="en" sz="1800">
                <a:latin typeface="Lato"/>
                <a:ea typeface="Lato"/>
                <a:cs typeface="Lato"/>
                <a:sym typeface="Lato"/>
              </a:rPr>
              <a:t>In the gut it will heal tissues and is an anti-inflammatory for spongy, leaky, inflammatory conditions such as IBS.  If there is dysbiosis (imbalance of the composition of the microbiome) its antimicrobial action will help remove pathogenic bacteria and restore balance.</a:t>
            </a:r>
            <a:endParaRPr sz="1800">
              <a:latin typeface="Lato"/>
              <a:ea typeface="Lato"/>
              <a:cs typeface="Lato"/>
              <a:sym typeface="Lato"/>
            </a:endParaRPr>
          </a:p>
        </p:txBody>
      </p:sp>
      <p:pic>
        <p:nvPicPr>
          <p:cNvPr id="543" name="Google Shape;543;p30"/>
          <p:cNvPicPr preferRelativeResize="0"/>
          <p:nvPr/>
        </p:nvPicPr>
        <p:blipFill rotWithShape="1">
          <a:blip r:embed="rId5">
            <a:alphaModFix/>
          </a:blip>
          <a:srcRect b="0" l="35063" r="35063" t="0"/>
          <a:stretch/>
        </p:blipFill>
        <p:spPr>
          <a:xfrm>
            <a:off x="7607447" y="0"/>
            <a:ext cx="153655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1"/>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9" name="Google Shape;549;p31"/>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0" name="Google Shape;550;p31"/>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1" name="Google Shape;551;p31"/>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2" name="Google Shape;552;p31"/>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3" name="Google Shape;553;p31"/>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4" name="Google Shape;554;p31"/>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5" name="Google Shape;555;p31"/>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6" name="Google Shape;556;p31"/>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7" name="Google Shape;557;p31"/>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8" name="Google Shape;558;p31"/>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9" name="Google Shape;559;p31"/>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0" name="Google Shape;560;p31"/>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1" name="Google Shape;561;p31"/>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2" name="Google Shape;562;p31"/>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3" name="Google Shape;563;p31"/>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4" name="Google Shape;564;p31"/>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5" name="Google Shape;565;p31"/>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6" name="Google Shape;566;p31"/>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7" name="Google Shape;567;p31"/>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8" name="Google Shape;568;p31"/>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9" name="Google Shape;569;p31"/>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0" name="Google Shape;570;p31"/>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1" name="Google Shape;571;p31"/>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2" name="Google Shape;572;p31"/>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3" name="Google Shape;573;p31"/>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4" name="Google Shape;574;p31"/>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5" name="Google Shape;575;p31"/>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6" name="Google Shape;576;p31"/>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7" name="Google Shape;577;p31"/>
          <p:cNvSpPr txBox="1"/>
          <p:nvPr>
            <p:ph type="title"/>
          </p:nvPr>
        </p:nvSpPr>
        <p:spPr>
          <a:xfrm>
            <a:off x="1726325" y="292599"/>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Myrrh</a:t>
            </a:r>
            <a:endParaRPr sz="2200"/>
          </a:p>
          <a:p>
            <a:pPr indent="0" lvl="0" marL="12700" rtl="0" algn="l">
              <a:lnSpc>
                <a:spcPct val="100000"/>
              </a:lnSpc>
              <a:spcBef>
                <a:spcPts val="0"/>
              </a:spcBef>
              <a:spcAft>
                <a:spcPts val="0"/>
              </a:spcAft>
              <a:buSzPts val="1100"/>
              <a:buNone/>
            </a:pPr>
            <a:r>
              <a:rPr b="0" i="1" lang="en" sz="2200"/>
              <a:t>(Commiphora molmol)</a:t>
            </a:r>
            <a:br>
              <a:rPr i="1" lang="en" sz="1900"/>
            </a:br>
            <a:br>
              <a:rPr b="0" i="1" lang="en" sz="1900"/>
            </a:br>
            <a:endParaRPr b="0" i="1" sz="2500"/>
          </a:p>
        </p:txBody>
      </p:sp>
      <p:sp>
        <p:nvSpPr>
          <p:cNvPr id="578" name="Google Shape;578;p31"/>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 </a:t>
            </a:r>
            <a:r>
              <a:rPr b="1" i="0" lang="en" sz="600" u="none" cap="none" strike="noStrike">
                <a:solidFill>
                  <a:schemeClr val="lt1"/>
                </a:solidFill>
                <a:latin typeface="Lato"/>
                <a:ea typeface="Lato"/>
                <a:cs typeface="Lato"/>
                <a:sym typeface="Lato"/>
              </a:rPr>
              <a:t> 2023</a:t>
            </a:r>
            <a:endParaRPr b="0" i="0" sz="600" u="none" cap="none" strike="noStrike">
              <a:solidFill>
                <a:schemeClr val="lt1"/>
              </a:solidFill>
              <a:latin typeface="Lato Black"/>
              <a:ea typeface="Lato Black"/>
              <a:cs typeface="Lato Black"/>
              <a:sym typeface="Lato Black"/>
            </a:endParaRPr>
          </a:p>
        </p:txBody>
      </p:sp>
      <p:sp>
        <p:nvSpPr>
          <p:cNvPr id="579" name="Google Shape;579;p31"/>
          <p:cNvSpPr txBox="1"/>
          <p:nvPr/>
        </p:nvSpPr>
        <p:spPr>
          <a:xfrm>
            <a:off x="1719825" y="1323125"/>
            <a:ext cx="5703300" cy="34752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700"/>
              <a:buFont typeface="Arial"/>
              <a:buNone/>
            </a:pPr>
            <a:r>
              <a:rPr lang="en" sz="1700">
                <a:solidFill>
                  <a:schemeClr val="dk1"/>
                </a:solidFill>
                <a:latin typeface="Lato"/>
                <a:ea typeface="Lato"/>
                <a:cs typeface="Lato"/>
                <a:sym typeface="Lato"/>
              </a:rPr>
              <a:t>It is excellent for skin care particularly for wounds and ulcers especially if they are slow to heal. It is also good for athlete’s foot, cracked skin and chilblains.  </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700"/>
              <a:buFont typeface="Arial"/>
              <a:buNone/>
            </a:pPr>
            <a:r>
              <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lang="en" sz="1700">
                <a:solidFill>
                  <a:schemeClr val="dk1"/>
                </a:solidFill>
                <a:latin typeface="Lato"/>
                <a:ea typeface="Lato"/>
                <a:cs typeface="Lato"/>
                <a:sym typeface="Lato"/>
              </a:rPr>
              <a:t>Myrrh is an excellent expectorant and is good for all types of chest infections especially if chronic.</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lang="en" sz="1700">
                <a:solidFill>
                  <a:schemeClr val="dk1"/>
                </a:solidFill>
                <a:latin typeface="Lato"/>
                <a:ea typeface="Lato"/>
                <a:cs typeface="Lato"/>
                <a:sym typeface="Lato"/>
              </a:rPr>
              <a:t>Mojay suggests that myrrh oil’s effect on the spirit is one of stillness and peace, it is recommended for overthinking, worry and mental agitation and therefore good for meditation.</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lang="en" sz="1700">
                <a:solidFill>
                  <a:schemeClr val="dk1"/>
                </a:solidFill>
                <a:latin typeface="Lato"/>
                <a:ea typeface="Lato"/>
                <a:cs typeface="Lato"/>
                <a:sym typeface="Lato"/>
              </a:rPr>
              <a:t>Like cypress and marjoram it can ease sorrow and grief.</a:t>
            </a:r>
            <a:endParaRPr sz="1700">
              <a:solidFill>
                <a:schemeClr val="dk1"/>
              </a:solidFill>
              <a:latin typeface="Lato"/>
              <a:ea typeface="Lato"/>
              <a:cs typeface="Lato"/>
              <a:sym typeface="Lato"/>
            </a:endParaRPr>
          </a:p>
        </p:txBody>
      </p:sp>
      <p:pic>
        <p:nvPicPr>
          <p:cNvPr id="580" name="Google Shape;580;p31"/>
          <p:cNvPicPr preferRelativeResize="0"/>
          <p:nvPr/>
        </p:nvPicPr>
        <p:blipFill rotWithShape="1">
          <a:blip r:embed="rId5">
            <a:alphaModFix/>
          </a:blip>
          <a:srcRect b="0" l="35063" r="35063" t="0"/>
          <a:stretch/>
        </p:blipFill>
        <p:spPr>
          <a:xfrm>
            <a:off x="7607447" y="0"/>
            <a:ext cx="153655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2"/>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86" name="Google Shape;586;p32"/>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7" name="Google Shape;587;p32"/>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8" name="Google Shape;588;p32"/>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9" name="Google Shape;589;p32"/>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0" name="Google Shape;590;p32"/>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1" name="Google Shape;591;p32"/>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2" name="Google Shape;592;p32"/>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3" name="Google Shape;593;p32"/>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4" name="Google Shape;594;p32"/>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5" name="Google Shape;595;p32"/>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6" name="Google Shape;596;p32"/>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7" name="Google Shape;597;p32"/>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8" name="Google Shape;598;p32"/>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9" name="Google Shape;599;p32"/>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0" name="Google Shape;600;p32"/>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1" name="Google Shape;601;p32"/>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2" name="Google Shape;602;p32"/>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3" name="Google Shape;603;p32"/>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4" name="Google Shape;604;p32"/>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5" name="Google Shape;605;p32"/>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6" name="Google Shape;606;p32"/>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7" name="Google Shape;607;p32"/>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8" name="Google Shape;608;p32"/>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9" name="Google Shape;609;p32"/>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0" name="Google Shape;610;p32"/>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1" name="Google Shape;611;p32"/>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2" name="Google Shape;612;p32"/>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3" name="Google Shape;613;p32"/>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4" name="Google Shape;614;p32"/>
          <p:cNvSpPr txBox="1"/>
          <p:nvPr>
            <p:ph type="title"/>
          </p:nvPr>
        </p:nvSpPr>
        <p:spPr>
          <a:xfrm>
            <a:off x="1726325" y="292602"/>
            <a:ext cx="5787600" cy="507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coughs and colds</a:t>
            </a:r>
            <a:endParaRPr sz="2500"/>
          </a:p>
          <a:p>
            <a:pPr indent="0" lvl="0" marL="12700" rtl="0" algn="l">
              <a:lnSpc>
                <a:spcPct val="100000"/>
              </a:lnSpc>
              <a:spcBef>
                <a:spcPts val="0"/>
              </a:spcBef>
              <a:spcAft>
                <a:spcPts val="0"/>
              </a:spcAft>
              <a:buSzPts val="1100"/>
              <a:buNone/>
            </a:pPr>
            <a:br>
              <a:rPr b="0" i="1" lang="en" sz="1900"/>
            </a:br>
            <a:br>
              <a:rPr b="0" i="1" lang="en" sz="1900"/>
            </a:br>
            <a:endParaRPr b="0" i="1" sz="2500"/>
          </a:p>
        </p:txBody>
      </p:sp>
      <p:sp>
        <p:nvSpPr>
          <p:cNvPr id="615" name="Google Shape;615;p32"/>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a:t>
            </a:r>
            <a:r>
              <a:rPr b="1" i="0" lang="en" sz="600" u="none" cap="none" strike="noStrike">
                <a:solidFill>
                  <a:schemeClr val="lt1"/>
                </a:solidFill>
                <a:latin typeface="Lato"/>
                <a:ea typeface="Lato"/>
                <a:cs typeface="Lato"/>
                <a:sym typeface="Lato"/>
              </a:rPr>
              <a:t>r 2023</a:t>
            </a:r>
            <a:endParaRPr b="0" i="0" sz="600" u="none" cap="none" strike="noStrike">
              <a:solidFill>
                <a:schemeClr val="lt1"/>
              </a:solidFill>
              <a:latin typeface="Lato Black"/>
              <a:ea typeface="Lato Black"/>
              <a:cs typeface="Lato Black"/>
              <a:sym typeface="Lato Black"/>
            </a:endParaRPr>
          </a:p>
        </p:txBody>
      </p:sp>
      <p:sp>
        <p:nvSpPr>
          <p:cNvPr id="616" name="Google Shape;616;p32"/>
          <p:cNvSpPr txBox="1"/>
          <p:nvPr/>
        </p:nvSpPr>
        <p:spPr>
          <a:xfrm>
            <a:off x="1719825" y="850500"/>
            <a:ext cx="5703300" cy="39831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600"/>
              <a:t>Try making a chest rub with a total of 3 drops of essential oils to 10 mls of carrier oil.</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rPr lang="en" sz="1600"/>
              <a:t>Myrrh - good for chronic chest conditions</a:t>
            </a:r>
            <a:endParaRPr sz="1600"/>
          </a:p>
          <a:p>
            <a:pPr indent="0" lvl="0" marL="0" rtl="0" algn="l">
              <a:spcBef>
                <a:spcPts val="0"/>
              </a:spcBef>
              <a:spcAft>
                <a:spcPts val="0"/>
              </a:spcAft>
              <a:buNone/>
            </a:pPr>
            <a:r>
              <a:rPr lang="en" sz="1600"/>
              <a:t>Benzoin - warming, removes mucus, good for loss of voice</a:t>
            </a:r>
            <a:endParaRPr sz="1600"/>
          </a:p>
          <a:p>
            <a:pPr indent="0" lvl="0" marL="0" rtl="0" algn="l">
              <a:spcBef>
                <a:spcPts val="0"/>
              </a:spcBef>
              <a:spcAft>
                <a:spcPts val="0"/>
              </a:spcAft>
              <a:buNone/>
            </a:pPr>
            <a:r>
              <a:rPr lang="en" sz="1600"/>
              <a:t>Marjoram - good for coughs, opens up the bronchi</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Also </a:t>
            </a:r>
            <a:endParaRPr sz="1600"/>
          </a:p>
          <a:p>
            <a:pPr indent="0" lvl="0" marL="0" rtl="0" algn="l">
              <a:spcBef>
                <a:spcPts val="0"/>
              </a:spcBef>
              <a:spcAft>
                <a:spcPts val="0"/>
              </a:spcAft>
              <a:buNone/>
            </a:pPr>
            <a:r>
              <a:rPr lang="en" sz="1600">
                <a:solidFill>
                  <a:schemeClr val="dk1"/>
                </a:solidFill>
              </a:rPr>
              <a:t>Cardamom - warming and kills viruses</a:t>
            </a:r>
            <a:endParaRPr sz="1600"/>
          </a:p>
          <a:p>
            <a:pPr indent="0" lvl="0" marL="457200" rtl="0" algn="l">
              <a:spcBef>
                <a:spcPts val="0"/>
              </a:spcBef>
              <a:spcAft>
                <a:spcPts val="0"/>
              </a:spcAft>
              <a:buNone/>
            </a:pPr>
            <a:r>
              <a:t/>
            </a:r>
            <a:endParaRPr sz="1600"/>
          </a:p>
          <a:p>
            <a:pPr indent="0" lvl="0" marL="0" rtl="0" algn="l">
              <a:spcBef>
                <a:spcPts val="0"/>
              </a:spcBef>
              <a:spcAft>
                <a:spcPts val="0"/>
              </a:spcAft>
              <a:buClr>
                <a:schemeClr val="dk1"/>
              </a:buClr>
              <a:buSzPts val="1100"/>
              <a:buFont typeface="Arial"/>
              <a:buNone/>
            </a:pPr>
            <a:r>
              <a:rPr lang="en" sz="1600"/>
              <a:t>Don’t forget a decongestant nasal inhaler (6-10 total drops of essential oil) with </a:t>
            </a:r>
            <a:r>
              <a:rPr lang="en" sz="1600"/>
              <a:t>eucalyptus</a:t>
            </a:r>
            <a:r>
              <a:rPr lang="en" sz="1600"/>
              <a:t> and lavender. You could also try adding the same two oils with some thyme ct linalool to a bowl of steaming water,</a:t>
            </a:r>
            <a:endParaRPr sz="1600"/>
          </a:p>
          <a:p>
            <a:pPr indent="0" lvl="0" marL="0" rtl="0" algn="l">
              <a:spcBef>
                <a:spcPts val="0"/>
              </a:spcBef>
              <a:spcAft>
                <a:spcPts val="0"/>
              </a:spcAft>
              <a:buClr>
                <a:schemeClr val="dk1"/>
              </a:buClr>
              <a:buSzPts val="1100"/>
              <a:buFont typeface="Arial"/>
              <a:buNone/>
            </a:pPr>
            <a:r>
              <a:t/>
            </a:r>
            <a:endParaRPr/>
          </a:p>
        </p:txBody>
      </p:sp>
      <p:pic>
        <p:nvPicPr>
          <p:cNvPr id="617" name="Google Shape;617;p32"/>
          <p:cNvPicPr preferRelativeResize="0"/>
          <p:nvPr/>
        </p:nvPicPr>
        <p:blipFill rotWithShape="1">
          <a:blip r:embed="rId5">
            <a:alphaModFix/>
          </a:blip>
          <a:srcRect b="0" l="21375" r="21380" t="0"/>
          <a:stretch/>
        </p:blipFill>
        <p:spPr>
          <a:xfrm>
            <a:off x="7607447" y="0"/>
            <a:ext cx="1536552"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3"/>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23" name="Google Shape;623;p33"/>
          <p:cNvSpPr/>
          <p:nvPr/>
        </p:nvSpPr>
        <p:spPr>
          <a:xfrm>
            <a:off x="7600895"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4" name="Google Shape;624;p33"/>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5" name="Google Shape;625;p33"/>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6" name="Google Shape;626;p33"/>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7" name="Google Shape;627;p33"/>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8" name="Google Shape;628;p33"/>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9" name="Google Shape;629;p33"/>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0" name="Google Shape;630;p33"/>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1" name="Google Shape;631;p33"/>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2" name="Google Shape;632;p33"/>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3" name="Google Shape;633;p33"/>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4" name="Google Shape;634;p33"/>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5" name="Google Shape;635;p33"/>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6" name="Google Shape;636;p33"/>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7" name="Google Shape;637;p33"/>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8" name="Google Shape;638;p33"/>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9" name="Google Shape;639;p33"/>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0" name="Google Shape;640;p33"/>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1" name="Google Shape;641;p33"/>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2" name="Google Shape;642;p33"/>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3" name="Google Shape;643;p33"/>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4" name="Google Shape;644;p33"/>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5" name="Google Shape;645;p33"/>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6" name="Google Shape;646;p33"/>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7" name="Google Shape;647;p33"/>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8" name="Google Shape;648;p33"/>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9" name="Google Shape;649;p33"/>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0" name="Google Shape;650;p33"/>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1" name="Google Shape;651;p33"/>
          <p:cNvSpPr txBox="1"/>
          <p:nvPr>
            <p:ph type="title"/>
          </p:nvPr>
        </p:nvSpPr>
        <p:spPr>
          <a:xfrm>
            <a:off x="1726315" y="292597"/>
            <a:ext cx="5787692" cy="302626"/>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Ginger</a:t>
            </a:r>
            <a:br>
              <a:rPr b="0" i="1" lang="en" sz="1900"/>
            </a:br>
            <a:r>
              <a:rPr b="0" i="1" lang="en" sz="1900"/>
              <a:t>(Zingiber </a:t>
            </a:r>
            <a:r>
              <a:rPr b="0" i="1" lang="en" sz="1900"/>
              <a:t>officinale</a:t>
            </a:r>
            <a:r>
              <a:rPr b="0" i="1" lang="en" sz="1900"/>
              <a:t>)</a:t>
            </a:r>
            <a:br>
              <a:rPr b="0" i="1" lang="en" sz="1900"/>
            </a:br>
            <a:endParaRPr b="0" i="1" sz="2500"/>
          </a:p>
        </p:txBody>
      </p:sp>
      <p:sp>
        <p:nvSpPr>
          <p:cNvPr id="652" name="Google Shape;652;p33"/>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1" i="0" sz="600" u="none" cap="none" strike="noStrike">
              <a:solidFill>
                <a:schemeClr val="lt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1" i="0" sz="600" u="none" cap="none" strike="noStrike">
              <a:solidFill>
                <a:schemeClr val="lt1"/>
              </a:solidFill>
              <a:latin typeface="Lato"/>
              <a:ea typeface="Lato"/>
              <a:cs typeface="Lato"/>
              <a:sym typeface="Lato"/>
            </a:endParaRPr>
          </a:p>
        </p:txBody>
      </p:sp>
      <p:sp>
        <p:nvSpPr>
          <p:cNvPr id="653" name="Google Shape;653;p33"/>
          <p:cNvSpPr txBox="1"/>
          <p:nvPr/>
        </p:nvSpPr>
        <p:spPr>
          <a:xfrm>
            <a:off x="1719820" y="1054695"/>
            <a:ext cx="5703300" cy="40140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Ginger is warming, stimulating and gently pain relieving.</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It has been used for centuries to help with </a:t>
            </a:r>
            <a:r>
              <a:rPr lang="en" sz="1600">
                <a:latin typeface="Lato"/>
                <a:ea typeface="Lato"/>
                <a:cs typeface="Lato"/>
                <a:sym typeface="Lato"/>
              </a:rPr>
              <a:t>inflammation.  </a:t>
            </a:r>
            <a:r>
              <a:rPr lang="en" sz="1600">
                <a:latin typeface="Lato"/>
                <a:ea typeface="Lato"/>
                <a:cs typeface="Lato"/>
                <a:sym typeface="Lato"/>
              </a:rPr>
              <a:t>Zingibain, is a </a:t>
            </a:r>
            <a:r>
              <a:rPr lang="en" sz="1600">
                <a:latin typeface="Lato"/>
                <a:ea typeface="Lato"/>
                <a:cs typeface="Lato"/>
                <a:sym typeface="Lato"/>
              </a:rPr>
              <a:t>component</a:t>
            </a:r>
            <a:r>
              <a:rPr lang="en" sz="1600">
                <a:latin typeface="Lato"/>
                <a:ea typeface="Lato"/>
                <a:cs typeface="Lato"/>
                <a:sym typeface="Lato"/>
              </a:rPr>
              <a:t> of ginger responsible for its anti-inflammatory properties.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In recent times there has been </a:t>
            </a:r>
            <a:r>
              <a:rPr lang="en" sz="1600">
                <a:latin typeface="Lato"/>
                <a:ea typeface="Lato"/>
                <a:cs typeface="Lato"/>
                <a:sym typeface="Lato"/>
              </a:rPr>
              <a:t>numerous</a:t>
            </a:r>
            <a:r>
              <a:rPr lang="en" sz="1600">
                <a:latin typeface="Lato"/>
                <a:ea typeface="Lato"/>
                <a:cs typeface="Lato"/>
                <a:sym typeface="Lato"/>
              </a:rPr>
              <a:t> studies showing that it is not only significantly anti-inflammatory but can also reduce the feeling of pain.</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In one study it reduced exercise induced pain by 25%  and in another they found that after using ginger oil people with arthritic pain were able to reduce their pain medication.</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Hot compresses and massage blends with ginger are excellent for relieving all types of pain but particularly lower back issues.</a:t>
            </a:r>
            <a:endParaRPr sz="1600">
              <a:latin typeface="Lato"/>
              <a:ea typeface="Lato"/>
              <a:cs typeface="Lato"/>
              <a:sym typeface="Lato"/>
            </a:endParaRPr>
          </a:p>
        </p:txBody>
      </p:sp>
      <p:pic>
        <p:nvPicPr>
          <p:cNvPr id="654" name="Google Shape;654;p33"/>
          <p:cNvPicPr preferRelativeResize="0"/>
          <p:nvPr/>
        </p:nvPicPr>
        <p:blipFill rotWithShape="1">
          <a:blip r:embed="rId5">
            <a:alphaModFix/>
          </a:blip>
          <a:srcRect b="23270" l="0" r="0" t="23270"/>
          <a:stretch/>
        </p:blipFill>
        <p:spPr>
          <a:xfrm rot="5400000">
            <a:off x="5798904" y="1798406"/>
            <a:ext cx="5143501" cy="15466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34"/>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60" name="Google Shape;660;p34"/>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1" name="Google Shape;661;p34"/>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2" name="Google Shape;662;p34"/>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3" name="Google Shape;663;p34"/>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4" name="Google Shape;664;p34"/>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5" name="Google Shape;665;p34"/>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6" name="Google Shape;666;p34"/>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7" name="Google Shape;667;p34"/>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8" name="Google Shape;668;p34"/>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9" name="Google Shape;669;p34"/>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0" name="Google Shape;670;p34"/>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1" name="Google Shape;671;p34"/>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2" name="Google Shape;672;p34"/>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3" name="Google Shape;673;p34"/>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4" name="Google Shape;674;p34"/>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5" name="Google Shape;675;p34"/>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6" name="Google Shape;676;p34"/>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7" name="Google Shape;677;p34"/>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8" name="Google Shape;678;p34"/>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9" name="Google Shape;679;p34"/>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0" name="Google Shape;680;p34"/>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1" name="Google Shape;681;p34"/>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2" name="Google Shape;682;p34"/>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3" name="Google Shape;683;p34"/>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4" name="Google Shape;684;p34"/>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5" name="Google Shape;685;p34"/>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6" name="Google Shape;686;p34"/>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7" name="Google Shape;687;p34"/>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8" name="Google Shape;688;p34"/>
          <p:cNvSpPr txBox="1"/>
          <p:nvPr>
            <p:ph type="title"/>
          </p:nvPr>
        </p:nvSpPr>
        <p:spPr>
          <a:xfrm>
            <a:off x="1726315" y="292597"/>
            <a:ext cx="57876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Ginger</a:t>
            </a:r>
            <a:br>
              <a:rPr b="0" i="1" lang="en" sz="1900"/>
            </a:br>
            <a:r>
              <a:rPr b="0" i="1" lang="en" sz="1900"/>
              <a:t>(Zingiber </a:t>
            </a:r>
            <a:r>
              <a:rPr b="0" i="1" lang="en" sz="1900"/>
              <a:t>officinale</a:t>
            </a:r>
            <a:r>
              <a:rPr b="0" i="1" lang="en" sz="1900"/>
              <a:t>)</a:t>
            </a:r>
            <a:br>
              <a:rPr b="0" i="1" lang="en" sz="1900"/>
            </a:br>
            <a:endParaRPr b="0" i="1" sz="2500"/>
          </a:p>
        </p:txBody>
      </p:sp>
      <p:sp>
        <p:nvSpPr>
          <p:cNvPr id="689" name="Google Shape;689;p3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1" i="0" sz="600" u="none" cap="none" strike="noStrike">
              <a:solidFill>
                <a:schemeClr val="lt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1" i="0" sz="600" u="none" cap="none" strike="noStrike">
              <a:solidFill>
                <a:schemeClr val="lt1"/>
              </a:solidFill>
              <a:latin typeface="Lato"/>
              <a:ea typeface="Lato"/>
              <a:cs typeface="Lato"/>
              <a:sym typeface="Lato"/>
            </a:endParaRPr>
          </a:p>
        </p:txBody>
      </p:sp>
      <p:sp>
        <p:nvSpPr>
          <p:cNvPr id="690" name="Google Shape;690;p34"/>
          <p:cNvSpPr txBox="1"/>
          <p:nvPr/>
        </p:nvSpPr>
        <p:spPr>
          <a:xfrm>
            <a:off x="1719820" y="1054695"/>
            <a:ext cx="5703300" cy="3767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Ginger is often used for stomach upsets. It is one of the best remedies for most stomach and bowel related problems.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Its ability to relieve nausea makes it useful for travel and morning sickness, especially when combined with orange or roman camomile essential oils. Ginger tea is also used for relieving stomach problems.</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Ginger is warming stimulant to circulation and is recommended for chronic cold conditions of the respiratory, digestive, reproductive and musculoskeletal systems.</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Mojay recommends it for boosting </a:t>
            </a:r>
            <a:r>
              <a:rPr lang="en" sz="1600">
                <a:latin typeface="Lato"/>
                <a:ea typeface="Lato"/>
                <a:cs typeface="Lato"/>
                <a:sym typeface="Lato"/>
              </a:rPr>
              <a:t>confidence</a:t>
            </a:r>
            <a:r>
              <a:rPr lang="en" sz="1600">
                <a:latin typeface="Lato"/>
                <a:ea typeface="Lato"/>
                <a:cs typeface="Lato"/>
                <a:sym typeface="Lato"/>
              </a:rPr>
              <a:t> and morale, invoking people’s ‘vital fire’ when they are </a:t>
            </a:r>
            <a:r>
              <a:rPr lang="en" sz="1600">
                <a:latin typeface="Lato"/>
                <a:ea typeface="Lato"/>
                <a:cs typeface="Lato"/>
                <a:sym typeface="Lato"/>
              </a:rPr>
              <a:t>procrastinating</a:t>
            </a:r>
            <a:r>
              <a:rPr lang="en" sz="1600">
                <a:latin typeface="Lato"/>
                <a:ea typeface="Lato"/>
                <a:cs typeface="Lato"/>
                <a:sym typeface="Lato"/>
              </a:rPr>
              <a:t> and doubting themselves. </a:t>
            </a:r>
            <a:endParaRPr sz="1600">
              <a:latin typeface="Lato"/>
              <a:ea typeface="Lato"/>
              <a:cs typeface="Lato"/>
              <a:sym typeface="Lato"/>
            </a:endParaRPr>
          </a:p>
        </p:txBody>
      </p:sp>
      <p:pic>
        <p:nvPicPr>
          <p:cNvPr id="691" name="Google Shape;691;p34"/>
          <p:cNvPicPr preferRelativeResize="0"/>
          <p:nvPr/>
        </p:nvPicPr>
        <p:blipFill rotWithShape="1">
          <a:blip r:embed="rId5">
            <a:alphaModFix/>
          </a:blip>
          <a:srcRect b="23270" l="0" r="0" t="23270"/>
          <a:stretch/>
        </p:blipFill>
        <p:spPr>
          <a:xfrm rot="5400000">
            <a:off x="5798904" y="1798406"/>
            <a:ext cx="5143501" cy="15466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5"/>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97" name="Google Shape;697;p35"/>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8" name="Google Shape;698;p35"/>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9" name="Google Shape;699;p35"/>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0" name="Google Shape;700;p35"/>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1" name="Google Shape;701;p35"/>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2" name="Google Shape;702;p35"/>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3" name="Google Shape;703;p35"/>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4" name="Google Shape;704;p35"/>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5" name="Google Shape;705;p35"/>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6" name="Google Shape;706;p35"/>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7" name="Google Shape;707;p35"/>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8" name="Google Shape;708;p35"/>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9" name="Google Shape;709;p35"/>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0" name="Google Shape;710;p35"/>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1" name="Google Shape;711;p35"/>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2" name="Google Shape;712;p35"/>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3" name="Google Shape;713;p35"/>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4" name="Google Shape;714;p35"/>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5" name="Google Shape;715;p35"/>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6" name="Google Shape;716;p35"/>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7" name="Google Shape;717;p35"/>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8" name="Google Shape;718;p35"/>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9" name="Google Shape;719;p35"/>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0" name="Google Shape;720;p35"/>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1" name="Google Shape;721;p35"/>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2" name="Google Shape;722;p35"/>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3" name="Google Shape;723;p35"/>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4" name="Google Shape;724;p35"/>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5" name="Google Shape;725;p35"/>
          <p:cNvSpPr txBox="1"/>
          <p:nvPr>
            <p:ph type="title"/>
          </p:nvPr>
        </p:nvSpPr>
        <p:spPr>
          <a:xfrm>
            <a:off x="1726325" y="292602"/>
            <a:ext cx="5787600" cy="507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digestive issues</a:t>
            </a:r>
            <a:endParaRPr sz="2500"/>
          </a:p>
          <a:p>
            <a:pPr indent="0" lvl="0" marL="12700" rtl="0" algn="l">
              <a:lnSpc>
                <a:spcPct val="100000"/>
              </a:lnSpc>
              <a:spcBef>
                <a:spcPts val="0"/>
              </a:spcBef>
              <a:spcAft>
                <a:spcPts val="0"/>
              </a:spcAft>
              <a:buSzPts val="1100"/>
              <a:buNone/>
            </a:pPr>
            <a:br>
              <a:rPr b="0" i="1" lang="en" sz="1900"/>
            </a:br>
            <a:br>
              <a:rPr b="0" i="1" lang="en" sz="1900"/>
            </a:br>
            <a:endParaRPr b="0" i="1" sz="2500"/>
          </a:p>
        </p:txBody>
      </p:sp>
      <p:sp>
        <p:nvSpPr>
          <p:cNvPr id="726" name="Google Shape;726;p35"/>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a:t>
            </a:r>
            <a:r>
              <a:rPr b="1" i="0" lang="en" sz="600" u="none" cap="none" strike="noStrike">
                <a:solidFill>
                  <a:schemeClr val="lt1"/>
                </a:solidFill>
                <a:latin typeface="Lato"/>
                <a:ea typeface="Lato"/>
                <a:cs typeface="Lato"/>
                <a:sym typeface="Lato"/>
              </a:rPr>
              <a:t>r 2023</a:t>
            </a:r>
            <a:endParaRPr b="0" i="0" sz="600" u="none" cap="none" strike="noStrike">
              <a:solidFill>
                <a:schemeClr val="lt1"/>
              </a:solidFill>
              <a:latin typeface="Lato Black"/>
              <a:ea typeface="Lato Black"/>
              <a:cs typeface="Lato Black"/>
              <a:sym typeface="Lato Black"/>
            </a:endParaRPr>
          </a:p>
        </p:txBody>
      </p:sp>
      <p:sp>
        <p:nvSpPr>
          <p:cNvPr id="727" name="Google Shape;727;p35"/>
          <p:cNvSpPr txBox="1"/>
          <p:nvPr/>
        </p:nvSpPr>
        <p:spPr>
          <a:xfrm>
            <a:off x="1719825" y="850500"/>
            <a:ext cx="5703300" cy="3767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600">
                <a:latin typeface="Lato"/>
                <a:ea typeface="Lato"/>
                <a:cs typeface="Lato"/>
                <a:sym typeface="Lato"/>
              </a:rPr>
              <a:t>Try making a blend to rub into the tummy in a clockwise direction, to either 10mls of carrier oil or white lotion add a total of 3 drops of:</a:t>
            </a:r>
            <a:endParaRPr sz="1600">
              <a:latin typeface="Lato"/>
              <a:ea typeface="Lato"/>
              <a:cs typeface="Lato"/>
              <a:sym typeface="Lato"/>
            </a:endParaRPr>
          </a:p>
          <a:p>
            <a:pPr indent="0" lvl="0" marL="0" marR="0" rtl="0" algn="l">
              <a:lnSpc>
                <a:spcPct val="100000"/>
              </a:lnSpc>
              <a:spcBef>
                <a:spcPts val="0"/>
              </a:spcBef>
              <a:spcAft>
                <a:spcPts val="0"/>
              </a:spcAft>
              <a:buNone/>
            </a:pPr>
            <a:r>
              <a:t/>
            </a:r>
            <a:endParaRPr sz="1600">
              <a:latin typeface="Lato"/>
              <a:ea typeface="Lato"/>
              <a:cs typeface="Lato"/>
              <a:sym typeface="Lato"/>
            </a:endParaRPr>
          </a:p>
          <a:p>
            <a:pPr indent="0" lvl="0" marL="0" marR="0" rtl="0" algn="l">
              <a:lnSpc>
                <a:spcPct val="100000"/>
              </a:lnSpc>
              <a:spcBef>
                <a:spcPts val="0"/>
              </a:spcBef>
              <a:spcAft>
                <a:spcPts val="0"/>
              </a:spcAft>
              <a:buNone/>
            </a:pPr>
            <a:r>
              <a:rPr b="1" lang="en" sz="1600">
                <a:latin typeface="Lato"/>
                <a:ea typeface="Lato"/>
                <a:cs typeface="Lato"/>
                <a:sym typeface="Lato"/>
              </a:rPr>
              <a:t>For Irritable Bowel Syndrome</a:t>
            </a:r>
            <a:endParaRPr b="1" sz="16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Ginger - warming, calming, anti-inflammatory</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Myrrh - heals tissues, good for IBS</a:t>
            </a:r>
            <a:endParaRPr sz="16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Cardamon - muscle spasm and stress </a:t>
            </a:r>
            <a:endParaRPr sz="1600">
              <a:latin typeface="Lato"/>
              <a:ea typeface="Lato"/>
              <a:cs typeface="Lato"/>
              <a:sym typeface="Lato"/>
            </a:endParaRPr>
          </a:p>
          <a:p>
            <a:pPr indent="0" lvl="0" marL="0" marR="0" rtl="0" algn="l">
              <a:lnSpc>
                <a:spcPct val="100000"/>
              </a:lnSpc>
              <a:spcBef>
                <a:spcPts val="0"/>
              </a:spcBef>
              <a:spcAft>
                <a:spcPts val="0"/>
              </a:spcAft>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 sz="1600">
                <a:latin typeface="Lato"/>
                <a:ea typeface="Lato"/>
                <a:cs typeface="Lato"/>
                <a:sym typeface="Lato"/>
              </a:rPr>
              <a:t>For constipation and stagnation</a:t>
            </a:r>
            <a:endParaRPr b="1"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Marjoram - help with constipation and peristalsis</a:t>
            </a:r>
            <a:endParaRPr sz="1600">
              <a:latin typeface="Lato"/>
              <a:ea typeface="Lato"/>
              <a:cs typeface="Lato"/>
              <a:sym typeface="Lato"/>
            </a:endParaRPr>
          </a:p>
          <a:p>
            <a:pPr indent="0" lvl="0" marL="0" marR="0" rtl="0" algn="l">
              <a:lnSpc>
                <a:spcPct val="100000"/>
              </a:lnSpc>
              <a:spcBef>
                <a:spcPts val="0"/>
              </a:spcBef>
              <a:spcAft>
                <a:spcPts val="0"/>
              </a:spcAft>
              <a:buNone/>
            </a:pPr>
            <a:r>
              <a:rPr lang="en" sz="1600">
                <a:latin typeface="Lato"/>
                <a:ea typeface="Lato"/>
                <a:cs typeface="Lato"/>
                <a:sym typeface="Lato"/>
              </a:rPr>
              <a:t>Black pepper - stimulant, antispasmodic</a:t>
            </a:r>
            <a:endParaRPr sz="1600">
              <a:latin typeface="Lato"/>
              <a:ea typeface="Lato"/>
              <a:cs typeface="Lato"/>
              <a:sym typeface="Lato"/>
            </a:endParaRPr>
          </a:p>
          <a:p>
            <a:pPr indent="0" lvl="0" marL="0" marR="0" rtl="0" algn="l">
              <a:lnSpc>
                <a:spcPct val="100000"/>
              </a:lnSpc>
              <a:spcBef>
                <a:spcPts val="0"/>
              </a:spcBef>
              <a:spcAft>
                <a:spcPts val="0"/>
              </a:spcAft>
              <a:buNone/>
            </a:pPr>
            <a:r>
              <a:t/>
            </a:r>
            <a:endParaRPr sz="1600">
              <a:latin typeface="Lato"/>
              <a:ea typeface="Lato"/>
              <a:cs typeface="Lato"/>
              <a:sym typeface="Lato"/>
            </a:endParaRPr>
          </a:p>
          <a:p>
            <a:pPr indent="0" lvl="0" marL="0" marR="0" rtl="0" algn="l">
              <a:lnSpc>
                <a:spcPct val="100000"/>
              </a:lnSpc>
              <a:spcBef>
                <a:spcPts val="0"/>
              </a:spcBef>
              <a:spcAft>
                <a:spcPts val="0"/>
              </a:spcAft>
              <a:buNone/>
            </a:pPr>
            <a:r>
              <a:rPr lang="en" sz="1600">
                <a:latin typeface="Lato"/>
                <a:ea typeface="Lato"/>
                <a:cs typeface="Lato"/>
                <a:sym typeface="Lato"/>
              </a:rPr>
              <a:t>Also</a:t>
            </a:r>
            <a:endParaRPr sz="1600">
              <a:solidFill>
                <a:schemeClr val="dk1"/>
              </a:solidFill>
              <a:latin typeface="Lato"/>
              <a:ea typeface="Lato"/>
              <a:cs typeface="Lato"/>
              <a:sym typeface="Lato"/>
            </a:endParaRPr>
          </a:p>
          <a:p>
            <a:pPr indent="0" lvl="0" marL="0" rtl="0" algn="l">
              <a:spcBef>
                <a:spcPts val="0"/>
              </a:spcBef>
              <a:spcAft>
                <a:spcPts val="0"/>
              </a:spcAft>
              <a:buNone/>
            </a:pPr>
            <a:r>
              <a:rPr lang="en" sz="1600">
                <a:solidFill>
                  <a:schemeClr val="dk1"/>
                </a:solidFill>
                <a:latin typeface="Lato"/>
                <a:ea typeface="Lato"/>
                <a:cs typeface="Lato"/>
                <a:sym typeface="Lato"/>
              </a:rPr>
              <a:t>Patchouli - restorative, reduces mucus</a:t>
            </a:r>
            <a:endParaRPr sz="1600">
              <a:solidFill>
                <a:schemeClr val="dk1"/>
              </a:solidFill>
              <a:latin typeface="Lato"/>
              <a:ea typeface="Lato"/>
              <a:cs typeface="Lato"/>
              <a:sym typeface="Lato"/>
            </a:endParaRPr>
          </a:p>
        </p:txBody>
      </p:sp>
      <p:pic>
        <p:nvPicPr>
          <p:cNvPr id="728" name="Google Shape;728;p35"/>
          <p:cNvPicPr preferRelativeResize="0"/>
          <p:nvPr/>
        </p:nvPicPr>
        <p:blipFill rotWithShape="1">
          <a:blip r:embed="rId5">
            <a:alphaModFix/>
          </a:blip>
          <a:srcRect b="0" l="38797" r="38797" t="0"/>
          <a:stretch/>
        </p:blipFill>
        <p:spPr>
          <a:xfrm>
            <a:off x="7607447" y="0"/>
            <a:ext cx="1536553" cy="51434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34" name="Google Shape;734;p36"/>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5" name="Google Shape;735;p3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6" name="Google Shape;736;p3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7" name="Google Shape;737;p3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8" name="Google Shape;738;p3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9" name="Google Shape;739;p3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0" name="Google Shape;740;p3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1" name="Google Shape;741;p3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2" name="Google Shape;742;p3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3" name="Google Shape;743;p3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4" name="Google Shape;744;p3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5" name="Google Shape;745;p3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6" name="Google Shape;746;p3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7" name="Google Shape;747;p3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8" name="Google Shape;748;p3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9" name="Google Shape;749;p3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0" name="Google Shape;750;p3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1" name="Google Shape;751;p3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2" name="Google Shape;752;p3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3" name="Google Shape;753;p3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4" name="Google Shape;754;p3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5" name="Google Shape;755;p3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6" name="Google Shape;756;p3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7" name="Google Shape;757;p3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8" name="Google Shape;758;p3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9" name="Google Shape;759;p3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0" name="Google Shape;760;p3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1" name="Google Shape;761;p3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2" name="Google Shape;762;p36"/>
          <p:cNvSpPr txBox="1"/>
          <p:nvPr>
            <p:ph type="title"/>
          </p:nvPr>
        </p:nvSpPr>
        <p:spPr>
          <a:xfrm>
            <a:off x="1726325" y="292600"/>
            <a:ext cx="5787600" cy="813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Patchouli</a:t>
            </a:r>
            <a:endParaRPr sz="2500"/>
          </a:p>
          <a:p>
            <a:pPr indent="0" lvl="0" marL="12700" rtl="0" algn="l">
              <a:lnSpc>
                <a:spcPct val="100000"/>
              </a:lnSpc>
              <a:spcBef>
                <a:spcPts val="0"/>
              </a:spcBef>
              <a:spcAft>
                <a:spcPts val="0"/>
              </a:spcAft>
              <a:buSzPts val="1100"/>
              <a:buNone/>
            </a:pPr>
            <a:r>
              <a:rPr b="0" i="1" lang="en" sz="2500"/>
              <a:t>(Pogostemon patchouli)</a:t>
            </a:r>
            <a:endParaRPr b="0" i="1" sz="2500"/>
          </a:p>
          <a:p>
            <a:pPr indent="0" lvl="0" marL="0" rtl="0" algn="l">
              <a:lnSpc>
                <a:spcPct val="100000"/>
              </a:lnSpc>
              <a:spcBef>
                <a:spcPts val="0"/>
              </a:spcBef>
              <a:spcAft>
                <a:spcPts val="0"/>
              </a:spcAft>
              <a:buClr>
                <a:schemeClr val="dk1"/>
              </a:buClr>
              <a:buSzPts val="1100"/>
              <a:buFont typeface="Arial"/>
              <a:buNone/>
            </a:pPr>
            <a:r>
              <a:t/>
            </a:r>
            <a:endParaRPr b="0" sz="1900"/>
          </a:p>
          <a:p>
            <a:pPr indent="0" lvl="0" marL="12700" rtl="0" algn="l">
              <a:lnSpc>
                <a:spcPct val="100000"/>
              </a:lnSpc>
              <a:spcBef>
                <a:spcPts val="0"/>
              </a:spcBef>
              <a:spcAft>
                <a:spcPts val="0"/>
              </a:spcAft>
              <a:buSzPts val="1100"/>
              <a:buNone/>
            </a:pPr>
            <a:r>
              <a:rPr b="0" lang="en" sz="1900"/>
              <a:t>Patchouli essential oil is anti-inflammatory, antifungal, antiseptic and also a cell regenerator making it excellent for use in treating acne, impetigo, cracked skin, some eczema, athlete’s foot and dandruff.  </a:t>
            </a:r>
            <a:endParaRPr b="0" sz="1900"/>
          </a:p>
          <a:p>
            <a:pPr indent="0" lvl="0" marL="12700" rtl="0" algn="l">
              <a:lnSpc>
                <a:spcPct val="100000"/>
              </a:lnSpc>
              <a:spcBef>
                <a:spcPts val="0"/>
              </a:spcBef>
              <a:spcAft>
                <a:spcPts val="0"/>
              </a:spcAft>
              <a:buSzPts val="1100"/>
              <a:buNone/>
            </a:pPr>
            <a:r>
              <a:t/>
            </a:r>
            <a:endParaRPr b="0" sz="1900"/>
          </a:p>
          <a:p>
            <a:pPr indent="0" lvl="0" marL="12700" rtl="0" algn="l">
              <a:lnSpc>
                <a:spcPct val="100000"/>
              </a:lnSpc>
              <a:spcBef>
                <a:spcPts val="0"/>
              </a:spcBef>
              <a:spcAft>
                <a:spcPts val="0"/>
              </a:spcAft>
              <a:buSzPts val="1100"/>
              <a:buNone/>
            </a:pPr>
            <a:r>
              <a:rPr b="0" lang="en" sz="1900"/>
              <a:t>It is a gentle oil and helpful with mature or aged skin. It can be helpful with the regrowth of skin cells and scar tissue. </a:t>
            </a:r>
            <a:endParaRPr b="0" sz="1900"/>
          </a:p>
          <a:p>
            <a:pPr indent="0" lvl="0" marL="12700" rtl="0" algn="l">
              <a:lnSpc>
                <a:spcPct val="100000"/>
              </a:lnSpc>
              <a:spcBef>
                <a:spcPts val="0"/>
              </a:spcBef>
              <a:spcAft>
                <a:spcPts val="0"/>
              </a:spcAft>
              <a:buSzPts val="1100"/>
              <a:buNone/>
            </a:pPr>
            <a:r>
              <a:t/>
            </a:r>
            <a:endParaRPr b="0" sz="1900"/>
          </a:p>
          <a:p>
            <a:pPr indent="0" lvl="0" marL="12700" rtl="0" algn="l">
              <a:lnSpc>
                <a:spcPct val="100000"/>
              </a:lnSpc>
              <a:spcBef>
                <a:spcPts val="0"/>
              </a:spcBef>
              <a:spcAft>
                <a:spcPts val="0"/>
              </a:spcAft>
              <a:buClr>
                <a:schemeClr val="dk1"/>
              </a:buClr>
              <a:buSzPts val="1100"/>
              <a:buFont typeface="Arial"/>
              <a:buNone/>
            </a:pPr>
            <a:r>
              <a:rPr b="0" lang="en" sz="1900"/>
              <a:t>It is also effective against the herpes simplex virus, which causes cold sores.  </a:t>
            </a:r>
            <a:endParaRPr b="0" sz="1900"/>
          </a:p>
          <a:p>
            <a:pPr indent="0" lvl="0" marL="12700" rtl="0" algn="l">
              <a:lnSpc>
                <a:spcPct val="100000"/>
              </a:lnSpc>
              <a:spcBef>
                <a:spcPts val="0"/>
              </a:spcBef>
              <a:spcAft>
                <a:spcPts val="0"/>
              </a:spcAft>
              <a:buClr>
                <a:schemeClr val="dk1"/>
              </a:buClr>
              <a:buSzPts val="1100"/>
              <a:buFont typeface="Arial"/>
              <a:buNone/>
            </a:pPr>
            <a:r>
              <a:t/>
            </a:r>
            <a:endParaRPr b="0" sz="1900"/>
          </a:p>
          <a:p>
            <a:pPr indent="0" lvl="0" marL="12700" rtl="0" algn="l">
              <a:lnSpc>
                <a:spcPct val="100000"/>
              </a:lnSpc>
              <a:spcBef>
                <a:spcPts val="0"/>
              </a:spcBef>
              <a:spcAft>
                <a:spcPts val="0"/>
              </a:spcAft>
              <a:buSzPts val="1100"/>
              <a:buNone/>
            </a:pPr>
            <a:r>
              <a:t/>
            </a:r>
            <a:endParaRPr b="0" sz="1900"/>
          </a:p>
        </p:txBody>
      </p:sp>
      <p:sp>
        <p:nvSpPr>
          <p:cNvPr id="763" name="Google Shape;763;p3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dk1"/>
                </a:solidFill>
                <a:latin typeface="Lato"/>
                <a:ea typeface="Lato"/>
                <a:cs typeface="Lato"/>
                <a:sym typeface="Lato"/>
              </a:rPr>
              <a:t>Decem</a:t>
            </a:r>
            <a:r>
              <a:rPr b="1" i="0" lang="en" sz="600" u="none" cap="none" strike="noStrike">
                <a:solidFill>
                  <a:schemeClr val="dk1"/>
                </a:solidFill>
                <a:latin typeface="Lato"/>
                <a:ea typeface="Lato"/>
                <a:cs typeface="Lato"/>
                <a:sym typeface="Lato"/>
              </a:rPr>
              <a:t>ber 2023</a:t>
            </a:r>
            <a:endParaRPr b="0" i="0" sz="600" u="none" cap="none" strike="noStrike">
              <a:solidFill>
                <a:schemeClr val="dk1"/>
              </a:solidFill>
              <a:latin typeface="Lato Black"/>
              <a:ea typeface="Lato Black"/>
              <a:cs typeface="Lato Black"/>
              <a:sym typeface="Lato Black"/>
            </a:endParaRPr>
          </a:p>
        </p:txBody>
      </p:sp>
      <p:pic>
        <p:nvPicPr>
          <p:cNvPr id="764" name="Google Shape;764;p36"/>
          <p:cNvPicPr preferRelativeResize="0"/>
          <p:nvPr/>
        </p:nvPicPr>
        <p:blipFill rotWithShape="1">
          <a:blip r:embed="rId5">
            <a:alphaModFix/>
          </a:blip>
          <a:srcRect b="0" l="38823" r="38826" t="0"/>
          <a:stretch/>
        </p:blipFill>
        <p:spPr>
          <a:xfrm>
            <a:off x="7607447" y="-12728"/>
            <a:ext cx="1536554" cy="51562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7"/>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70" name="Google Shape;770;p37"/>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1" name="Google Shape;771;p37"/>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2" name="Google Shape;772;p37"/>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3" name="Google Shape;773;p37"/>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4" name="Google Shape;774;p37"/>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5" name="Google Shape;775;p37"/>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6" name="Google Shape;776;p37"/>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7" name="Google Shape;777;p37"/>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8" name="Google Shape;778;p37"/>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9" name="Google Shape;779;p37"/>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0" name="Google Shape;780;p37"/>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1" name="Google Shape;781;p37"/>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2" name="Google Shape;782;p37"/>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3" name="Google Shape;783;p37"/>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4" name="Google Shape;784;p37"/>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5" name="Google Shape;785;p37"/>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6" name="Google Shape;786;p37"/>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7" name="Google Shape;787;p37"/>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8" name="Google Shape;788;p37"/>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9" name="Google Shape;789;p37"/>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0" name="Google Shape;790;p37"/>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1" name="Google Shape;791;p37"/>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2" name="Google Shape;792;p37"/>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3" name="Google Shape;793;p37"/>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4" name="Google Shape;794;p37"/>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5" name="Google Shape;795;p37"/>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6" name="Google Shape;796;p37"/>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7" name="Google Shape;797;p37"/>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8" name="Google Shape;798;p37"/>
          <p:cNvSpPr txBox="1"/>
          <p:nvPr>
            <p:ph type="title"/>
          </p:nvPr>
        </p:nvSpPr>
        <p:spPr>
          <a:xfrm>
            <a:off x="1726325" y="292600"/>
            <a:ext cx="5787600" cy="813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Patchouli</a:t>
            </a:r>
            <a:endParaRPr sz="2500"/>
          </a:p>
          <a:p>
            <a:pPr indent="0" lvl="0" marL="12700" rtl="0" algn="l">
              <a:lnSpc>
                <a:spcPct val="100000"/>
              </a:lnSpc>
              <a:spcBef>
                <a:spcPts val="0"/>
              </a:spcBef>
              <a:spcAft>
                <a:spcPts val="0"/>
              </a:spcAft>
              <a:buSzPts val="1100"/>
              <a:buNone/>
            </a:pPr>
            <a:r>
              <a:rPr b="0" i="1" lang="en" sz="2500"/>
              <a:t>(Pogostemon patchouli)</a:t>
            </a:r>
            <a:endParaRPr b="0" i="1" sz="2500"/>
          </a:p>
          <a:p>
            <a:pPr indent="0" lvl="0" marL="12700" rtl="0" algn="l">
              <a:lnSpc>
                <a:spcPct val="100000"/>
              </a:lnSpc>
              <a:spcBef>
                <a:spcPts val="0"/>
              </a:spcBef>
              <a:spcAft>
                <a:spcPts val="0"/>
              </a:spcAft>
              <a:buSzPts val="1100"/>
              <a:buNone/>
            </a:pPr>
            <a:r>
              <a:t/>
            </a:r>
            <a:endParaRPr b="0" sz="1900"/>
          </a:p>
          <a:p>
            <a:pPr indent="0" lvl="0" marL="12700" rtl="0" algn="l">
              <a:lnSpc>
                <a:spcPct val="100000"/>
              </a:lnSpc>
              <a:spcBef>
                <a:spcPts val="0"/>
              </a:spcBef>
              <a:spcAft>
                <a:spcPts val="0"/>
              </a:spcAft>
              <a:buSzPts val="1100"/>
              <a:buNone/>
            </a:pPr>
            <a:r>
              <a:rPr b="0" lang="en" sz="1900"/>
              <a:t>Patchouli is healing for both the nervous system and the digestive tract and is therefore excellent for any digestive issues that are aggravated by stress. Holmes also states that it can reduce mucus overproduction, restores intestinal lining and reduces fungal dysbiosis.</a:t>
            </a:r>
            <a:endParaRPr b="0" sz="1900"/>
          </a:p>
          <a:p>
            <a:pPr indent="0" lvl="0" marL="12700" rtl="0" algn="l">
              <a:lnSpc>
                <a:spcPct val="100000"/>
              </a:lnSpc>
              <a:spcBef>
                <a:spcPts val="0"/>
              </a:spcBef>
              <a:spcAft>
                <a:spcPts val="0"/>
              </a:spcAft>
              <a:buSzPts val="1100"/>
              <a:buNone/>
            </a:pPr>
            <a:r>
              <a:t/>
            </a:r>
            <a:endParaRPr b="0" sz="1900"/>
          </a:p>
          <a:p>
            <a:pPr indent="0" lvl="0" marL="12700" rtl="0" algn="l">
              <a:lnSpc>
                <a:spcPct val="100000"/>
              </a:lnSpc>
              <a:spcBef>
                <a:spcPts val="0"/>
              </a:spcBef>
              <a:spcAft>
                <a:spcPts val="0"/>
              </a:spcAft>
              <a:buSzPts val="1100"/>
              <a:buNone/>
            </a:pPr>
            <a:r>
              <a:rPr b="0" lang="en" sz="1900"/>
              <a:t>Holmes suggests that patchouli is grounding and can give security when one is threatened.</a:t>
            </a:r>
            <a:endParaRPr b="0" sz="1900"/>
          </a:p>
          <a:p>
            <a:pPr indent="0" lvl="0" marL="12700" rtl="0" algn="l">
              <a:lnSpc>
                <a:spcPct val="100000"/>
              </a:lnSpc>
              <a:spcBef>
                <a:spcPts val="0"/>
              </a:spcBef>
              <a:spcAft>
                <a:spcPts val="0"/>
              </a:spcAft>
              <a:buSzPts val="1100"/>
              <a:buNone/>
            </a:pPr>
            <a:r>
              <a:t/>
            </a:r>
            <a:endParaRPr b="0" sz="1900"/>
          </a:p>
          <a:p>
            <a:pPr indent="0" lvl="0" marL="12700" rtl="0" algn="l">
              <a:lnSpc>
                <a:spcPct val="100000"/>
              </a:lnSpc>
              <a:spcBef>
                <a:spcPts val="0"/>
              </a:spcBef>
              <a:spcAft>
                <a:spcPts val="0"/>
              </a:spcAft>
              <a:buSzPts val="1100"/>
              <a:buNone/>
            </a:pPr>
            <a:r>
              <a:rPr b="0" lang="en" sz="1900"/>
              <a:t>Mojay suggests that it is good for people who overthink and as a consequence feel out of touch with themselves. </a:t>
            </a:r>
            <a:endParaRPr b="0" sz="1900"/>
          </a:p>
        </p:txBody>
      </p:sp>
      <p:sp>
        <p:nvSpPr>
          <p:cNvPr id="799" name="Google Shape;799;p37"/>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dk1"/>
                </a:solidFill>
                <a:latin typeface="Lato"/>
                <a:ea typeface="Lato"/>
                <a:cs typeface="Lato"/>
                <a:sym typeface="Lato"/>
              </a:rPr>
              <a:t>Decem</a:t>
            </a:r>
            <a:r>
              <a:rPr b="1" i="0" lang="en" sz="600" u="none" cap="none" strike="noStrike">
                <a:solidFill>
                  <a:schemeClr val="dk1"/>
                </a:solidFill>
                <a:latin typeface="Lato"/>
                <a:ea typeface="Lato"/>
                <a:cs typeface="Lato"/>
                <a:sym typeface="Lato"/>
              </a:rPr>
              <a:t>ber 2023</a:t>
            </a:r>
            <a:endParaRPr b="0" i="0" sz="600" u="none" cap="none" strike="noStrike">
              <a:solidFill>
                <a:schemeClr val="dk1"/>
              </a:solidFill>
              <a:latin typeface="Lato Black"/>
              <a:ea typeface="Lato Black"/>
              <a:cs typeface="Lato Black"/>
              <a:sym typeface="Lato Black"/>
            </a:endParaRPr>
          </a:p>
        </p:txBody>
      </p:sp>
      <p:pic>
        <p:nvPicPr>
          <p:cNvPr id="800" name="Google Shape;800;p37"/>
          <p:cNvPicPr preferRelativeResize="0"/>
          <p:nvPr/>
        </p:nvPicPr>
        <p:blipFill rotWithShape="1">
          <a:blip r:embed="rId5">
            <a:alphaModFix/>
          </a:blip>
          <a:srcRect b="0" l="38823" r="38826" t="0"/>
          <a:stretch/>
        </p:blipFill>
        <p:spPr>
          <a:xfrm>
            <a:off x="7607447" y="-12728"/>
            <a:ext cx="1536554" cy="51562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38"/>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08" name="Google Shape;808;p38"/>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9" name="Google Shape;809;p38"/>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0" name="Google Shape;810;p38"/>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1" name="Google Shape;811;p38"/>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2" name="Google Shape;812;p38"/>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3" name="Google Shape;813;p38"/>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4" name="Google Shape;814;p38"/>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5" name="Google Shape;815;p38"/>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6" name="Google Shape;816;p38"/>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7" name="Google Shape;817;p38"/>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8" name="Google Shape;818;p38"/>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9" name="Google Shape;819;p38"/>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0" name="Google Shape;820;p38"/>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1" name="Google Shape;821;p38"/>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2" name="Google Shape;822;p38"/>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3" name="Google Shape;823;p38"/>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4" name="Google Shape;824;p38"/>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5" name="Google Shape;825;p38"/>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6" name="Google Shape;826;p38"/>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7" name="Google Shape;827;p38"/>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8" name="Google Shape;828;p38"/>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9" name="Google Shape;829;p38"/>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0" name="Google Shape;830;p38"/>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1" name="Google Shape;831;p38"/>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2" name="Google Shape;832;p38"/>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3" name="Google Shape;833;p38"/>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4" name="Google Shape;834;p38"/>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5" name="Google Shape;835;p38"/>
          <p:cNvSpPr txBox="1"/>
          <p:nvPr>
            <p:ph type="title"/>
          </p:nvPr>
        </p:nvSpPr>
        <p:spPr>
          <a:xfrm>
            <a:off x="1750525" y="239078"/>
            <a:ext cx="5787600" cy="501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recipe for chilblains and chapped skin</a:t>
            </a:r>
            <a:endParaRPr sz="1100"/>
          </a:p>
        </p:txBody>
      </p:sp>
      <p:sp>
        <p:nvSpPr>
          <p:cNvPr id="836" name="Google Shape;836;p38"/>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Decem</a:t>
            </a:r>
            <a:r>
              <a:rPr b="1" i="0" lang="en" sz="600" u="none" cap="none" strike="noStrike">
                <a:solidFill>
                  <a:srgbClr val="4F4B4D"/>
                </a:solidFill>
                <a:latin typeface="Lato"/>
                <a:ea typeface="Lato"/>
                <a:cs typeface="Lato"/>
                <a:sym typeface="Lato"/>
              </a:rPr>
              <a:t>ber 2023</a:t>
            </a:r>
            <a:endParaRPr b="0" i="0" sz="600" u="none" cap="none" strike="noStrike">
              <a:solidFill>
                <a:schemeClr val="dk1"/>
              </a:solidFill>
              <a:latin typeface="Lato Black"/>
              <a:ea typeface="Lato Black"/>
              <a:cs typeface="Lato Black"/>
              <a:sym typeface="Lato Black"/>
            </a:endParaRPr>
          </a:p>
        </p:txBody>
      </p:sp>
      <p:sp>
        <p:nvSpPr>
          <p:cNvPr id="837" name="Google Shape;837;p38"/>
          <p:cNvSpPr txBox="1"/>
          <p:nvPr/>
        </p:nvSpPr>
        <p:spPr>
          <a:xfrm>
            <a:off x="1613150" y="953226"/>
            <a:ext cx="5856000" cy="32904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900">
                <a:latin typeface="Lato"/>
                <a:ea typeface="Lato"/>
                <a:cs typeface="Lato"/>
                <a:sym typeface="Lato"/>
              </a:rPr>
              <a:t>To 10 mls of white lotion add a total of 3 drops of any of the following </a:t>
            </a:r>
            <a:r>
              <a:rPr lang="en" sz="1900">
                <a:latin typeface="Lato"/>
                <a:ea typeface="Lato"/>
                <a:cs typeface="Lato"/>
                <a:sym typeface="Lato"/>
              </a:rPr>
              <a:t>essential</a:t>
            </a:r>
            <a:r>
              <a:rPr lang="en" sz="1900">
                <a:latin typeface="Lato"/>
                <a:ea typeface="Lato"/>
                <a:cs typeface="Lato"/>
                <a:sym typeface="Lato"/>
              </a:rPr>
              <a:t> oils. Massage it into affected areas twice a day to help boost the circulation. Put warm socks or gloves on afterwards.</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Myrrh</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Benzoin</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Patchouli</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Black pepper one drop in a blend will improve circulation.</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p:txBody>
      </p:sp>
      <p:pic>
        <p:nvPicPr>
          <p:cNvPr id="838" name="Google Shape;838;p38"/>
          <p:cNvPicPr preferRelativeResize="0"/>
          <p:nvPr/>
        </p:nvPicPr>
        <p:blipFill rotWithShape="1">
          <a:blip r:embed="rId5">
            <a:alphaModFix/>
          </a:blip>
          <a:srcRect b="0" l="27404" r="27404" t="0"/>
          <a:stretch/>
        </p:blipFill>
        <p:spPr>
          <a:xfrm>
            <a:off x="7540293" y="-74225"/>
            <a:ext cx="1541904"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Arial"/>
              <a:ea typeface="Arial"/>
              <a:cs typeface="Arial"/>
              <a:sym typeface="Arial"/>
            </a:endParaRPr>
          </a:p>
        </p:txBody>
      </p:sp>
      <p:sp>
        <p:nvSpPr>
          <p:cNvPr id="115" name="Google Shape;115;p21"/>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 name="Google Shape;116;p21"/>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 name="Google Shape;117;p21"/>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 name="Google Shape;118;p21"/>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 name="Google Shape;119;p21"/>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 name="Google Shape;120;p21"/>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 name="Google Shape;121;p21"/>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 name="Google Shape;122;p21"/>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 name="Google Shape;123;p21"/>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 name="Google Shape;124;p21"/>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 name="Google Shape;125;p21"/>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 name="Google Shape;126;p21"/>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 name="Google Shape;127;p21"/>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 name="Google Shape;128;p21"/>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 name="Google Shape;129;p21"/>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 name="Google Shape;130;p21"/>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1" name="Google Shape;131;p21"/>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 name="Google Shape;132;p21"/>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 name="Google Shape;133;p21"/>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 name="Google Shape;134;p21"/>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5" name="Google Shape;135;p21"/>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6" name="Google Shape;136;p21"/>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7" name="Google Shape;137;p21"/>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8" name="Google Shape;138;p21"/>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9" name="Google Shape;139;p21"/>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0" name="Google Shape;140;p21"/>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1" name="Google Shape;141;p21"/>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2" name="Google Shape;142;p21"/>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dk1"/>
                </a:solidFill>
                <a:latin typeface="Lato"/>
                <a:ea typeface="Lato"/>
                <a:cs typeface="Lato"/>
                <a:sym typeface="Lato"/>
              </a:rPr>
              <a:t>Decem</a:t>
            </a:r>
            <a:r>
              <a:rPr b="1" i="0" lang="en" sz="600" u="none" cap="none" strike="noStrike">
                <a:solidFill>
                  <a:schemeClr val="dk1"/>
                </a:solidFill>
                <a:latin typeface="Lato"/>
                <a:ea typeface="Lato"/>
                <a:cs typeface="Lato"/>
                <a:sym typeface="Lato"/>
              </a:rPr>
              <a:t>ber 2023</a:t>
            </a:r>
            <a:endParaRPr b="0" i="0" sz="600" u="none" cap="none" strike="noStrike">
              <a:solidFill>
                <a:schemeClr val="dk1"/>
              </a:solidFill>
              <a:latin typeface="Lato Black"/>
              <a:ea typeface="Lato Black"/>
              <a:cs typeface="Lato Black"/>
              <a:sym typeface="Lato Black"/>
            </a:endParaRPr>
          </a:p>
        </p:txBody>
      </p:sp>
      <p:sp>
        <p:nvSpPr>
          <p:cNvPr id="143" name="Google Shape;143;p21"/>
          <p:cNvSpPr txBox="1"/>
          <p:nvPr/>
        </p:nvSpPr>
        <p:spPr>
          <a:xfrm>
            <a:off x="1644025" y="850450"/>
            <a:ext cx="5856000" cy="3767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600">
                <a:solidFill>
                  <a:schemeClr val="dk1"/>
                </a:solidFill>
                <a:latin typeface="Lato"/>
                <a:ea typeface="Lato"/>
                <a:cs typeface="Lato"/>
                <a:sym typeface="Lato"/>
              </a:rPr>
              <a:t>Cold weather can put increased stress on our cardiovascular system. Cold temperatures cause your blood vessels to constrict, shallow breathing, and a slight thickening of the blood.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 sz="1600">
                <a:solidFill>
                  <a:schemeClr val="dk1"/>
                </a:solidFill>
                <a:latin typeface="Lato"/>
                <a:ea typeface="Lato"/>
                <a:cs typeface="Lato"/>
                <a:sym typeface="Lato"/>
              </a:rPr>
              <a:t>It can also cause problems for asthma sufferers because cold, dry air causes the air passages in the lungs to contract, making it difficult to breathe.</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lang="en" sz="1600">
                <a:solidFill>
                  <a:schemeClr val="dk1"/>
                </a:solidFill>
                <a:latin typeface="Lato"/>
                <a:ea typeface="Lato"/>
                <a:cs typeface="Lato"/>
                <a:sym typeface="Lato"/>
              </a:rPr>
              <a:t>Cold, dry air can also worsen conditions such as eczema by drying out the skin.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Warmth tends to relax us whereas cold can put us on edge.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People may sleep longer – but paradoxically feel more tired than usual. It can be hard to concentrate and make you feel on edge.</a:t>
            </a:r>
            <a:endParaRPr sz="1700">
              <a:solidFill>
                <a:schemeClr val="dk1"/>
              </a:solidFill>
              <a:latin typeface="Lato"/>
              <a:ea typeface="Lato"/>
              <a:cs typeface="Lato"/>
              <a:sym typeface="Lato"/>
            </a:endParaRPr>
          </a:p>
        </p:txBody>
      </p:sp>
      <p:sp>
        <p:nvSpPr>
          <p:cNvPr id="144" name="Google Shape;144;p21"/>
          <p:cNvSpPr txBox="1"/>
          <p:nvPr/>
        </p:nvSpPr>
        <p:spPr>
          <a:xfrm>
            <a:off x="1788525" y="165725"/>
            <a:ext cx="5787600" cy="507600"/>
          </a:xfrm>
          <a:prstGeom prst="rect">
            <a:avLst/>
          </a:prstGeom>
          <a:noFill/>
          <a:ln>
            <a:noFill/>
          </a:ln>
        </p:spPr>
        <p:txBody>
          <a:bodyPr anchorCtr="0" anchor="t" bIns="0" lIns="0" spcFirstLastPara="1" rIns="0" wrap="square" tIns="10125">
            <a:noAutofit/>
          </a:bodyPr>
          <a:lstStyle/>
          <a:p>
            <a:pPr indent="0" lvl="0" marL="12700" marR="0" rtl="0" algn="l">
              <a:lnSpc>
                <a:spcPct val="100000"/>
              </a:lnSpc>
              <a:spcBef>
                <a:spcPts val="0"/>
              </a:spcBef>
              <a:spcAft>
                <a:spcPts val="0"/>
              </a:spcAft>
              <a:buClr>
                <a:schemeClr val="dk1"/>
              </a:buClr>
              <a:buSzPts val="900"/>
              <a:buFont typeface="Arial"/>
              <a:buNone/>
            </a:pPr>
            <a:r>
              <a:rPr b="1" lang="en" sz="2500">
                <a:solidFill>
                  <a:srgbClr val="FF0000"/>
                </a:solidFill>
                <a:latin typeface="Lato"/>
                <a:ea typeface="Lato"/>
                <a:cs typeface="Lato"/>
                <a:sym typeface="Lato"/>
              </a:rPr>
              <a:t>What does the cold do to our bodies?</a:t>
            </a:r>
            <a:endParaRPr b="1" i="0" sz="2500" u="none" cap="none" strike="noStrike">
              <a:solidFill>
                <a:srgbClr val="FF0000"/>
              </a:solidFill>
              <a:latin typeface="Lato"/>
              <a:ea typeface="Lato"/>
              <a:cs typeface="Lato"/>
              <a:sym typeface="Lato"/>
            </a:endParaRPr>
          </a:p>
        </p:txBody>
      </p:sp>
      <p:pic>
        <p:nvPicPr>
          <p:cNvPr id="145" name="Google Shape;145;p21"/>
          <p:cNvPicPr preferRelativeResize="0"/>
          <p:nvPr/>
        </p:nvPicPr>
        <p:blipFill rotWithShape="1">
          <a:blip r:embed="rId5">
            <a:alphaModFix/>
          </a:blip>
          <a:srcRect b="0" l="40016" r="40018" t="0"/>
          <a:stretch/>
        </p:blipFill>
        <p:spPr>
          <a:xfrm>
            <a:off x="7602090" y="19434"/>
            <a:ext cx="154191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39"/>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44" name="Google Shape;844;p39"/>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5" name="Google Shape;845;p39"/>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6" name="Google Shape;846;p39"/>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7" name="Google Shape;847;p39"/>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8" name="Google Shape;848;p39"/>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9" name="Google Shape;849;p39"/>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0" name="Google Shape;850;p39"/>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1" name="Google Shape;851;p39"/>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2" name="Google Shape;852;p39"/>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3" name="Google Shape;853;p39"/>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4" name="Google Shape;854;p39"/>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5" name="Google Shape;855;p39"/>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6" name="Google Shape;856;p39"/>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7" name="Google Shape;857;p39"/>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8" name="Google Shape;858;p39"/>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9" name="Google Shape;859;p39"/>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0" name="Google Shape;860;p39"/>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1" name="Google Shape;861;p39"/>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2" name="Google Shape;862;p39"/>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3" name="Google Shape;863;p39"/>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4" name="Google Shape;864;p39"/>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5" name="Google Shape;865;p39"/>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6" name="Google Shape;866;p39"/>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7" name="Google Shape;867;p39"/>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8" name="Google Shape;868;p39"/>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9" name="Google Shape;869;p39"/>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0" name="Google Shape;870;p39"/>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1" name="Google Shape;871;p39"/>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2" name="Google Shape;872;p39"/>
          <p:cNvSpPr txBox="1"/>
          <p:nvPr>
            <p:ph type="title"/>
          </p:nvPr>
        </p:nvSpPr>
        <p:spPr>
          <a:xfrm>
            <a:off x="1726325" y="292599"/>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Black Pepper</a:t>
            </a:r>
            <a:endParaRPr sz="2200"/>
          </a:p>
          <a:p>
            <a:pPr indent="0" lvl="0" marL="12700" rtl="0" algn="l">
              <a:lnSpc>
                <a:spcPct val="100000"/>
              </a:lnSpc>
              <a:spcBef>
                <a:spcPts val="0"/>
              </a:spcBef>
              <a:spcAft>
                <a:spcPts val="0"/>
              </a:spcAft>
              <a:buSzPts val="1100"/>
              <a:buNone/>
            </a:pPr>
            <a:r>
              <a:rPr b="0" i="1" lang="en" sz="2200"/>
              <a:t>(Piper nigrum)</a:t>
            </a:r>
            <a:br>
              <a:rPr i="1" lang="en" sz="1900"/>
            </a:br>
            <a:br>
              <a:rPr b="0" i="1" lang="en" sz="1900"/>
            </a:br>
            <a:endParaRPr b="0" i="1" sz="2500"/>
          </a:p>
        </p:txBody>
      </p:sp>
      <p:sp>
        <p:nvSpPr>
          <p:cNvPr id="873" name="Google Shape;873;p39"/>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 </a:t>
            </a:r>
            <a:r>
              <a:rPr b="1" i="0" lang="en" sz="600" u="none" cap="none" strike="noStrike">
                <a:solidFill>
                  <a:schemeClr val="lt1"/>
                </a:solidFill>
                <a:latin typeface="Lato"/>
                <a:ea typeface="Lato"/>
                <a:cs typeface="Lato"/>
                <a:sym typeface="Lato"/>
              </a:rPr>
              <a:t> 2023</a:t>
            </a:r>
            <a:endParaRPr b="0" i="0" sz="600" u="none" cap="none" strike="noStrike">
              <a:solidFill>
                <a:schemeClr val="lt1"/>
              </a:solidFill>
              <a:latin typeface="Lato Black"/>
              <a:ea typeface="Lato Black"/>
              <a:cs typeface="Lato Black"/>
              <a:sym typeface="Lato Black"/>
            </a:endParaRPr>
          </a:p>
        </p:txBody>
      </p:sp>
      <p:sp>
        <p:nvSpPr>
          <p:cNvPr id="874" name="Google Shape;874;p39"/>
          <p:cNvSpPr txBox="1"/>
          <p:nvPr/>
        </p:nvSpPr>
        <p:spPr>
          <a:xfrm>
            <a:off x="1719825" y="1323125"/>
            <a:ext cx="5703300" cy="3475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700"/>
              <a:buFont typeface="Arial"/>
              <a:buNone/>
            </a:pPr>
            <a:r>
              <a:rPr lang="en" sz="1700">
                <a:solidFill>
                  <a:schemeClr val="dk1"/>
                </a:solidFill>
                <a:latin typeface="Lato"/>
                <a:ea typeface="Lato"/>
                <a:cs typeface="Lato"/>
                <a:sym typeface="Lato"/>
              </a:rPr>
              <a:t>Black Pepper is very warming and promotes localised blood flow through tissues.  It is one of the most stimulating oils, wonderful in a pre-sports rub to loosen muscles, as well as in a pain reliever for overworked muscles to relieve stiffness and fatigue.</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It is remarkably beneficial for digestion. It stimulates the whole digestive system, right from the salivary glands in the mouth to the large intestine, promoting secretion of digestive juices like acids and bile into the ingested food, thereby facilitating digestion. It can be used to help a sluggish digestive system and will help soothe the smooth muscle of the gut.</a:t>
            </a:r>
            <a:endParaRPr sz="1700">
              <a:solidFill>
                <a:schemeClr val="dk1"/>
              </a:solidFill>
              <a:latin typeface="Lato"/>
              <a:ea typeface="Lato"/>
              <a:cs typeface="Lato"/>
              <a:sym typeface="Lato"/>
            </a:endParaRPr>
          </a:p>
        </p:txBody>
      </p:sp>
      <p:pic>
        <p:nvPicPr>
          <p:cNvPr id="875" name="Google Shape;875;p39"/>
          <p:cNvPicPr preferRelativeResize="0"/>
          <p:nvPr/>
        </p:nvPicPr>
        <p:blipFill rotWithShape="1">
          <a:blip r:embed="rId5">
            <a:alphaModFix/>
          </a:blip>
          <a:srcRect b="0" l="26201" r="26201" t="0"/>
          <a:stretch/>
        </p:blipFill>
        <p:spPr>
          <a:xfrm>
            <a:off x="7607447" y="0"/>
            <a:ext cx="153655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40"/>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1" name="Google Shape;881;p40"/>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2" name="Google Shape;882;p40"/>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3" name="Google Shape;883;p40"/>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4" name="Google Shape;884;p40"/>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5" name="Google Shape;885;p40"/>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6" name="Google Shape;886;p40"/>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7" name="Google Shape;887;p40"/>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8" name="Google Shape;888;p40"/>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9" name="Google Shape;889;p40"/>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0" name="Google Shape;890;p40"/>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1" name="Google Shape;891;p40"/>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2" name="Google Shape;892;p40"/>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3" name="Google Shape;893;p40"/>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4" name="Google Shape;894;p40"/>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5" name="Google Shape;895;p40"/>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6" name="Google Shape;896;p40"/>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7" name="Google Shape;897;p40"/>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8" name="Google Shape;898;p40"/>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9" name="Google Shape;899;p40"/>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0" name="Google Shape;900;p40"/>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1" name="Google Shape;901;p40"/>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2" name="Google Shape;902;p40"/>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3" name="Google Shape;903;p40"/>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4" name="Google Shape;904;p40"/>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5" name="Google Shape;905;p40"/>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6" name="Google Shape;906;p40"/>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7" name="Google Shape;907;p40"/>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8" name="Google Shape;908;p40"/>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9" name="Google Shape;909;p40"/>
          <p:cNvSpPr txBox="1"/>
          <p:nvPr>
            <p:ph type="title"/>
          </p:nvPr>
        </p:nvSpPr>
        <p:spPr>
          <a:xfrm>
            <a:off x="1726325" y="292599"/>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Black Pepper</a:t>
            </a:r>
            <a:endParaRPr sz="2200"/>
          </a:p>
          <a:p>
            <a:pPr indent="0" lvl="0" marL="12700" rtl="0" algn="l">
              <a:lnSpc>
                <a:spcPct val="100000"/>
              </a:lnSpc>
              <a:spcBef>
                <a:spcPts val="0"/>
              </a:spcBef>
              <a:spcAft>
                <a:spcPts val="0"/>
              </a:spcAft>
              <a:buSzPts val="1100"/>
              <a:buNone/>
            </a:pPr>
            <a:r>
              <a:rPr b="0" i="1" lang="en" sz="2200"/>
              <a:t>(Piper </a:t>
            </a:r>
            <a:r>
              <a:rPr b="0" i="1" lang="en" sz="2200"/>
              <a:t>nigrum</a:t>
            </a:r>
            <a:r>
              <a:rPr b="0" i="1" lang="en" sz="2200"/>
              <a:t>)</a:t>
            </a:r>
            <a:br>
              <a:rPr i="1" lang="en" sz="1900"/>
            </a:br>
            <a:br>
              <a:rPr b="0" i="1" lang="en" sz="1900"/>
            </a:br>
            <a:endParaRPr b="0" i="1" sz="2500"/>
          </a:p>
        </p:txBody>
      </p:sp>
      <p:sp>
        <p:nvSpPr>
          <p:cNvPr id="910" name="Google Shape;910;p40"/>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 </a:t>
            </a:r>
            <a:r>
              <a:rPr b="1" i="0" lang="en" sz="600" u="none" cap="none" strike="noStrike">
                <a:solidFill>
                  <a:schemeClr val="lt1"/>
                </a:solidFill>
                <a:latin typeface="Lato"/>
                <a:ea typeface="Lato"/>
                <a:cs typeface="Lato"/>
                <a:sym typeface="Lato"/>
              </a:rPr>
              <a:t> 2023</a:t>
            </a:r>
            <a:endParaRPr b="0" i="0" sz="600" u="none" cap="none" strike="noStrike">
              <a:solidFill>
                <a:schemeClr val="lt1"/>
              </a:solidFill>
              <a:latin typeface="Lato Black"/>
              <a:ea typeface="Lato Black"/>
              <a:cs typeface="Lato Black"/>
              <a:sym typeface="Lato Black"/>
            </a:endParaRPr>
          </a:p>
        </p:txBody>
      </p:sp>
      <p:sp>
        <p:nvSpPr>
          <p:cNvPr id="911" name="Google Shape;911;p40"/>
          <p:cNvSpPr txBox="1"/>
          <p:nvPr/>
        </p:nvSpPr>
        <p:spPr>
          <a:xfrm>
            <a:off x="1719825" y="1323125"/>
            <a:ext cx="5703300" cy="3767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As Black Pepper is warming and is strongly analgesic and anti-inflammatory, it is recommended for chronic cold, damp-type rheumatic and arthritic disorders.  It can be a skin irritant so use in small dilutions combined with anti-inflammatory oils such as camomile.</a:t>
            </a:r>
            <a:endParaRPr sz="15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This oil is useful in the treatment of fibromyalgia as it reduces pain, warms muscles, improves circulation and reduces stiffness</a:t>
            </a:r>
            <a:endParaRPr sz="15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Peter Holmes states that ‘working as an arterial circulatory stimulant, Black pepper excels at treating fatigue and cold especially when chronic and when involving adrenal fatigue.’</a:t>
            </a:r>
            <a:endParaRPr sz="15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solidFill>
                  <a:schemeClr val="dk1"/>
                </a:solidFill>
                <a:latin typeface="Lato"/>
                <a:ea typeface="Lato"/>
                <a:cs typeface="Lato"/>
                <a:sym typeface="Lato"/>
              </a:rPr>
              <a:t>Black pepper is said to be useful for indifference, lethargy, melancholy and mental fatigue.  Black pepper is also said to help us move on when our lives feel stuck. </a:t>
            </a:r>
            <a:endParaRPr sz="1500">
              <a:solidFill>
                <a:schemeClr val="dk1"/>
              </a:solidFill>
              <a:latin typeface="Lato"/>
              <a:ea typeface="Lato"/>
              <a:cs typeface="Lato"/>
              <a:sym typeface="Lato"/>
            </a:endParaRPr>
          </a:p>
        </p:txBody>
      </p:sp>
      <p:pic>
        <p:nvPicPr>
          <p:cNvPr id="912" name="Google Shape;912;p40"/>
          <p:cNvPicPr preferRelativeResize="0"/>
          <p:nvPr/>
        </p:nvPicPr>
        <p:blipFill rotWithShape="1">
          <a:blip r:embed="rId5">
            <a:alphaModFix/>
          </a:blip>
          <a:srcRect b="0" l="26201" r="26201" t="0"/>
          <a:stretch/>
        </p:blipFill>
        <p:spPr>
          <a:xfrm>
            <a:off x="7607447" y="0"/>
            <a:ext cx="153655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41"/>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8" name="Google Shape;918;p41"/>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9" name="Google Shape;919;p41"/>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0" name="Google Shape;920;p41"/>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1" name="Google Shape;921;p41"/>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2" name="Google Shape;922;p41"/>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3" name="Google Shape;923;p41"/>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4" name="Google Shape;924;p41"/>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41"/>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6" name="Google Shape;926;p41"/>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7" name="Google Shape;927;p41"/>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8" name="Google Shape;928;p41"/>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9" name="Google Shape;929;p41"/>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0" name="Google Shape;930;p41"/>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1" name="Google Shape;931;p41"/>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2" name="Google Shape;932;p41"/>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3" name="Google Shape;933;p41"/>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4" name="Google Shape;934;p41"/>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5" name="Google Shape;935;p41"/>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6" name="Google Shape;936;p41"/>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7" name="Google Shape;937;p41"/>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8" name="Google Shape;938;p41"/>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9" name="Google Shape;939;p41"/>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0" name="Google Shape;940;p41"/>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1" name="Google Shape;941;p41"/>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2" name="Google Shape;942;p41"/>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3" name="Google Shape;943;p41"/>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4" name="Google Shape;944;p41"/>
          <p:cNvSpPr txBox="1"/>
          <p:nvPr>
            <p:ph type="title"/>
          </p:nvPr>
        </p:nvSpPr>
        <p:spPr>
          <a:xfrm>
            <a:off x="1595400" y="267371"/>
            <a:ext cx="5787600" cy="5331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aches and pains</a:t>
            </a:r>
            <a:endParaRPr sz="1100"/>
          </a:p>
        </p:txBody>
      </p:sp>
      <p:sp>
        <p:nvSpPr>
          <p:cNvPr id="945" name="Google Shape;945;p41"/>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October 2023</a:t>
            </a:r>
            <a:endParaRPr b="0" i="0" sz="600" u="none" cap="none" strike="noStrike">
              <a:solidFill>
                <a:schemeClr val="dk1"/>
              </a:solidFill>
              <a:latin typeface="Lato Black"/>
              <a:ea typeface="Lato Black"/>
              <a:cs typeface="Lato Black"/>
              <a:sym typeface="Lato Black"/>
            </a:endParaRPr>
          </a:p>
        </p:txBody>
      </p:sp>
      <p:sp>
        <p:nvSpPr>
          <p:cNvPr id="946" name="Google Shape;946;p41"/>
          <p:cNvSpPr txBox="1"/>
          <p:nvPr/>
        </p:nvSpPr>
        <p:spPr>
          <a:xfrm>
            <a:off x="1643400" y="800474"/>
            <a:ext cx="5856000" cy="3121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Lato"/>
                <a:ea typeface="Lato"/>
                <a:cs typeface="Lato"/>
                <a:sym typeface="Lato"/>
              </a:rPr>
              <a:t>Make a blend using either a carrier oil or a white lotion.  Remember carrier oils such as evening primrose and comfrey are anti-inflammatory and can help with muscular and joint pains.</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Lato"/>
                <a:ea typeface="Lato"/>
                <a:cs typeface="Lato"/>
                <a:sym typeface="Lato"/>
              </a:rPr>
              <a:t>To 10 mls of cream or carrier oil add a total of 3 drops of:</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800">
                <a:latin typeface="Lato"/>
                <a:ea typeface="Lato"/>
                <a:cs typeface="Lato"/>
                <a:sym typeface="Lato"/>
              </a:rPr>
              <a:t>Marjoram - antispasmodic, opens up blood vessels</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Ginger - warming, anti-inflammatory, reduces pain.</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Black pepper -  reduces pain, warms muscles, improves circulation and reduces stiffness</a:t>
            </a:r>
            <a:endParaRPr sz="1800">
              <a:latin typeface="Lato"/>
              <a:ea typeface="Lato"/>
              <a:cs typeface="Lato"/>
              <a:sym typeface="Lato"/>
            </a:endParaRPr>
          </a:p>
        </p:txBody>
      </p:sp>
      <p:sp>
        <p:nvSpPr>
          <p:cNvPr descr="three green leaf potted vegetables" id="947" name="Google Shape;947;p41"/>
          <p:cNvSpPr/>
          <p:nvPr/>
        </p:nvSpPr>
        <p:spPr>
          <a:xfrm>
            <a:off x="4441682" y="2468103"/>
            <a:ext cx="260637" cy="207295"/>
          </a:xfrm>
          <a:prstGeom prst="rect">
            <a:avLst/>
          </a:prstGeom>
          <a:noFill/>
          <a:ln>
            <a:noFill/>
          </a:ln>
        </p:spPr>
        <p:txBody>
          <a:bodyPr anchorCtr="0" anchor="t" bIns="36400" lIns="72850" spcFirstLastPara="1" rIns="72850" wrap="square" tIns="364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descr="Pain, Ill, Healthy, Problem, Disease, Examine" id="948" name="Google Shape;948;p41"/>
          <p:cNvPicPr preferRelativeResize="0"/>
          <p:nvPr/>
        </p:nvPicPr>
        <p:blipFill rotWithShape="1">
          <a:blip r:embed="rId5">
            <a:alphaModFix/>
          </a:blip>
          <a:srcRect b="0" l="0" r="0" t="0"/>
          <a:stretch/>
        </p:blipFill>
        <p:spPr>
          <a:xfrm>
            <a:off x="7611234" y="3864387"/>
            <a:ext cx="1186179" cy="1186179"/>
          </a:xfrm>
          <a:prstGeom prst="rect">
            <a:avLst/>
          </a:prstGeom>
          <a:noFill/>
          <a:ln>
            <a:noFill/>
          </a:ln>
        </p:spPr>
      </p:pic>
      <p:pic>
        <p:nvPicPr>
          <p:cNvPr descr="Pain, Ill, Healthy, Problem, Disease, Examine" id="949" name="Google Shape;949;p41"/>
          <p:cNvPicPr preferRelativeResize="0"/>
          <p:nvPr/>
        </p:nvPicPr>
        <p:blipFill rotWithShape="1">
          <a:blip r:embed="rId6">
            <a:alphaModFix/>
          </a:blip>
          <a:srcRect b="0" l="0" r="0" t="0"/>
          <a:stretch/>
        </p:blipFill>
        <p:spPr>
          <a:xfrm>
            <a:off x="7609629" y="2604942"/>
            <a:ext cx="1187456" cy="1187456"/>
          </a:xfrm>
          <a:prstGeom prst="rect">
            <a:avLst/>
          </a:prstGeom>
          <a:noFill/>
          <a:ln>
            <a:noFill/>
          </a:ln>
        </p:spPr>
      </p:pic>
      <p:pic>
        <p:nvPicPr>
          <p:cNvPr descr="Pain, Ill, Healthy, Problem, Disease, Examine" id="950" name="Google Shape;950;p41"/>
          <p:cNvPicPr preferRelativeResize="0"/>
          <p:nvPr/>
        </p:nvPicPr>
        <p:blipFill rotWithShape="1">
          <a:blip r:embed="rId7">
            <a:alphaModFix/>
          </a:blip>
          <a:srcRect b="0" l="0" r="0" t="0"/>
          <a:stretch/>
        </p:blipFill>
        <p:spPr>
          <a:xfrm>
            <a:off x="7613813" y="1345496"/>
            <a:ext cx="1187456" cy="1187456"/>
          </a:xfrm>
          <a:prstGeom prst="rect">
            <a:avLst/>
          </a:prstGeom>
          <a:noFill/>
          <a:ln>
            <a:noFill/>
          </a:ln>
        </p:spPr>
      </p:pic>
      <p:pic>
        <p:nvPicPr>
          <p:cNvPr descr="Pain, White Male, 3D Model, Isolated, 3D, Model" id="951" name="Google Shape;951;p41"/>
          <p:cNvPicPr preferRelativeResize="0"/>
          <p:nvPr/>
        </p:nvPicPr>
        <p:blipFill rotWithShape="1">
          <a:blip r:embed="rId8">
            <a:alphaModFix/>
          </a:blip>
          <a:srcRect b="0" l="0" r="0" t="0"/>
          <a:stretch/>
        </p:blipFill>
        <p:spPr>
          <a:xfrm>
            <a:off x="7609629" y="15438"/>
            <a:ext cx="1187456" cy="1187456"/>
          </a:xfrm>
          <a:prstGeom prst="rect">
            <a:avLst/>
          </a:prstGeom>
          <a:noFill/>
          <a:ln>
            <a:noFill/>
          </a:ln>
        </p:spPr>
      </p:pic>
      <p:sp>
        <p:nvSpPr>
          <p:cNvPr id="952" name="Google Shape;952;p41"/>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53" name="Google Shape;953;p41"/>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4" name="Google Shape;954;p41"/>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5" name="Google Shape;955;p41"/>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6" name="Google Shape;956;p41"/>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7" name="Google Shape;957;p41"/>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8" name="Google Shape;958;p41"/>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9" name="Google Shape;959;p41"/>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0" name="Google Shape;960;p41"/>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1" name="Google Shape;961;p41"/>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2" name="Google Shape;962;p41"/>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3" name="Google Shape;963;p41"/>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4" name="Google Shape;964;p41"/>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5" name="Google Shape;965;p41"/>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6" name="Google Shape;966;p41"/>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7" name="Google Shape;967;p41"/>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8" name="Google Shape;968;p41"/>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9" name="Google Shape;969;p41"/>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0" name="Google Shape;970;p41"/>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1" name="Google Shape;971;p41"/>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2" name="Google Shape;972;p41"/>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3" name="Google Shape;973;p41"/>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4" name="Google Shape;974;p41"/>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5" name="Google Shape;975;p41"/>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6" name="Google Shape;976;p41"/>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7" name="Google Shape;977;p41"/>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8" name="Google Shape;978;p41"/>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9" name="Google Shape;979;p41"/>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0" name="Google Shape;980;p41"/>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1" name="Google Shape;981;p41"/>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0" i="0" sz="6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42"/>
          <p:cNvSpPr/>
          <p:nvPr/>
        </p:nvSpPr>
        <p:spPr>
          <a:xfrm>
            <a:off x="-10415"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87" name="Google Shape;987;p42"/>
          <p:cNvSpPr/>
          <p:nvPr/>
        </p:nvSpPr>
        <p:spPr>
          <a:xfrm>
            <a:off x="7600895"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8" name="Google Shape;988;p42"/>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9" name="Google Shape;989;p42"/>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0" name="Google Shape;990;p42"/>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1" name="Google Shape;991;p42"/>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2" name="Google Shape;992;p42"/>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3" name="Google Shape;993;p42"/>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4" name="Google Shape;994;p42"/>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5" name="Google Shape;995;p42"/>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6" name="Google Shape;996;p42"/>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7" name="Google Shape;997;p42"/>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8" name="Google Shape;998;p42"/>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9" name="Google Shape;999;p42"/>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0" name="Google Shape;1000;p42"/>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1" name="Google Shape;1001;p42"/>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2" name="Google Shape;1002;p42"/>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3" name="Google Shape;1003;p42"/>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4" name="Google Shape;1004;p42"/>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5" name="Google Shape;1005;p42"/>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6" name="Google Shape;1006;p42"/>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7" name="Google Shape;1007;p42"/>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8" name="Google Shape;1008;p42"/>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9" name="Google Shape;1009;p42"/>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0" name="Google Shape;1010;p42"/>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1" name="Google Shape;1011;p42"/>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2" name="Google Shape;1012;p42"/>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3" name="Google Shape;1013;p42"/>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4" name="Google Shape;1014;p42"/>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5" name="Google Shape;1015;p42"/>
          <p:cNvSpPr txBox="1"/>
          <p:nvPr>
            <p:ph type="title"/>
          </p:nvPr>
        </p:nvSpPr>
        <p:spPr>
          <a:xfrm>
            <a:off x="1726325" y="292601"/>
            <a:ext cx="5787600" cy="407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Marjoram</a:t>
            </a:r>
            <a:br>
              <a:rPr b="0" i="1" lang="en" sz="1900"/>
            </a:br>
            <a:r>
              <a:rPr b="0" i="1" lang="en" sz="1900"/>
              <a:t>(Origanum majorana)</a:t>
            </a:r>
            <a:br>
              <a:rPr b="0" i="1" lang="en" sz="1900"/>
            </a:br>
            <a:endParaRPr b="0" i="1" sz="2500"/>
          </a:p>
        </p:txBody>
      </p:sp>
      <p:sp>
        <p:nvSpPr>
          <p:cNvPr id="1016" name="Google Shape;1016;p42"/>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October 2023</a:t>
            </a:r>
            <a:endParaRPr b="0" i="0" sz="600" u="none" cap="none" strike="noStrike">
              <a:solidFill>
                <a:schemeClr val="lt1"/>
              </a:solidFill>
              <a:latin typeface="Lato Black"/>
              <a:ea typeface="Lato Black"/>
              <a:cs typeface="Lato Black"/>
              <a:sym typeface="Lato Black"/>
            </a:endParaRPr>
          </a:p>
        </p:txBody>
      </p:sp>
      <p:sp>
        <p:nvSpPr>
          <p:cNvPr id="1017" name="Google Shape;1017;p42"/>
          <p:cNvSpPr txBox="1"/>
          <p:nvPr/>
        </p:nvSpPr>
        <p:spPr>
          <a:xfrm>
            <a:off x="1719820" y="1054695"/>
            <a:ext cx="5703300" cy="5661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descr="brown dried leaves on ground" id="1018" name="Google Shape;1018;p42"/>
          <p:cNvPicPr preferRelativeResize="0"/>
          <p:nvPr/>
        </p:nvPicPr>
        <p:blipFill rotWithShape="1">
          <a:blip r:embed="rId5">
            <a:alphaModFix/>
          </a:blip>
          <a:srcRect b="0" l="84145" r="0" t="0"/>
          <a:stretch/>
        </p:blipFill>
        <p:spPr>
          <a:xfrm>
            <a:off x="7600471" y="0"/>
            <a:ext cx="1541904" cy="5143500"/>
          </a:xfrm>
          <a:prstGeom prst="rect">
            <a:avLst/>
          </a:prstGeom>
          <a:noFill/>
          <a:ln>
            <a:noFill/>
          </a:ln>
        </p:spPr>
      </p:pic>
      <p:sp>
        <p:nvSpPr>
          <p:cNvPr id="1019" name="Google Shape;1019;p42"/>
          <p:cNvSpPr/>
          <p:nvPr/>
        </p:nvSpPr>
        <p:spPr>
          <a:xfrm>
            <a:off x="-1585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20" name="Google Shape;1020;p42"/>
          <p:cNvSpPr/>
          <p:nvPr/>
        </p:nvSpPr>
        <p:spPr>
          <a:xfrm>
            <a:off x="7595460"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1" name="Google Shape;1021;p42"/>
          <p:cNvSpPr/>
          <p:nvPr/>
        </p:nvSpPr>
        <p:spPr>
          <a:xfrm>
            <a:off x="1536472"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2" name="Google Shape;1022;p42"/>
          <p:cNvSpPr/>
          <p:nvPr/>
        </p:nvSpPr>
        <p:spPr>
          <a:xfrm>
            <a:off x="352994"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3" name="Google Shape;1023;p42"/>
          <p:cNvSpPr/>
          <p:nvPr/>
        </p:nvSpPr>
        <p:spPr>
          <a:xfrm>
            <a:off x="399698"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4" name="Google Shape;1024;p42"/>
          <p:cNvSpPr/>
          <p:nvPr/>
        </p:nvSpPr>
        <p:spPr>
          <a:xfrm>
            <a:off x="841095"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5" name="Google Shape;1025;p42"/>
          <p:cNvSpPr/>
          <p:nvPr/>
        </p:nvSpPr>
        <p:spPr>
          <a:xfrm>
            <a:off x="496341"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6" name="Google Shape;1026;p42"/>
          <p:cNvSpPr/>
          <p:nvPr/>
        </p:nvSpPr>
        <p:spPr>
          <a:xfrm>
            <a:off x="520333"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7" name="Google Shape;1027;p42"/>
          <p:cNvSpPr/>
          <p:nvPr/>
        </p:nvSpPr>
        <p:spPr>
          <a:xfrm>
            <a:off x="769437"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8" name="Google Shape;1028;p42"/>
          <p:cNvSpPr/>
          <p:nvPr/>
        </p:nvSpPr>
        <p:spPr>
          <a:xfrm>
            <a:off x="598177"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9" name="Google Shape;1029;p42"/>
          <p:cNvSpPr/>
          <p:nvPr/>
        </p:nvSpPr>
        <p:spPr>
          <a:xfrm>
            <a:off x="769437"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0" name="Google Shape;1030;p42"/>
          <p:cNvSpPr/>
          <p:nvPr/>
        </p:nvSpPr>
        <p:spPr>
          <a:xfrm>
            <a:off x="629920"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1" name="Google Shape;1031;p42"/>
          <p:cNvSpPr/>
          <p:nvPr/>
        </p:nvSpPr>
        <p:spPr>
          <a:xfrm>
            <a:off x="681707"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2" name="Google Shape;1032;p42"/>
          <p:cNvSpPr/>
          <p:nvPr/>
        </p:nvSpPr>
        <p:spPr>
          <a:xfrm>
            <a:off x="684209"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3" name="Google Shape;1033;p42"/>
          <p:cNvSpPr/>
          <p:nvPr/>
        </p:nvSpPr>
        <p:spPr>
          <a:xfrm>
            <a:off x="704061"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4" name="Google Shape;1034;p42"/>
          <p:cNvSpPr/>
          <p:nvPr/>
        </p:nvSpPr>
        <p:spPr>
          <a:xfrm>
            <a:off x="703153"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5" name="Google Shape;1035;p42"/>
          <p:cNvSpPr/>
          <p:nvPr/>
        </p:nvSpPr>
        <p:spPr>
          <a:xfrm>
            <a:off x="700651"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6" name="Google Shape;1036;p42"/>
          <p:cNvSpPr/>
          <p:nvPr/>
        </p:nvSpPr>
        <p:spPr>
          <a:xfrm>
            <a:off x="785033"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7" name="Google Shape;1037;p42"/>
          <p:cNvSpPr/>
          <p:nvPr/>
        </p:nvSpPr>
        <p:spPr>
          <a:xfrm>
            <a:off x="836820"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8" name="Google Shape;1038;p42"/>
          <p:cNvSpPr/>
          <p:nvPr/>
        </p:nvSpPr>
        <p:spPr>
          <a:xfrm>
            <a:off x="839319"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9" name="Google Shape;1039;p42"/>
          <p:cNvSpPr/>
          <p:nvPr/>
        </p:nvSpPr>
        <p:spPr>
          <a:xfrm>
            <a:off x="859173"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0" name="Google Shape;1040;p42"/>
          <p:cNvSpPr/>
          <p:nvPr/>
        </p:nvSpPr>
        <p:spPr>
          <a:xfrm>
            <a:off x="858266"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1" name="Google Shape;1041;p42"/>
          <p:cNvSpPr/>
          <p:nvPr/>
        </p:nvSpPr>
        <p:spPr>
          <a:xfrm>
            <a:off x="855765"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2" name="Google Shape;1042;p42"/>
          <p:cNvSpPr/>
          <p:nvPr/>
        </p:nvSpPr>
        <p:spPr>
          <a:xfrm>
            <a:off x="768326"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3" name="Google Shape;1043;p42"/>
          <p:cNvSpPr/>
          <p:nvPr/>
        </p:nvSpPr>
        <p:spPr>
          <a:xfrm>
            <a:off x="520833"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4" name="Google Shape;1044;p42"/>
          <p:cNvSpPr/>
          <p:nvPr/>
        </p:nvSpPr>
        <p:spPr>
          <a:xfrm>
            <a:off x="521711"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5" name="Google Shape;1045;p42"/>
          <p:cNvSpPr/>
          <p:nvPr/>
        </p:nvSpPr>
        <p:spPr>
          <a:xfrm>
            <a:off x="769437"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6" name="Google Shape;1046;p42"/>
          <p:cNvSpPr/>
          <p:nvPr/>
        </p:nvSpPr>
        <p:spPr>
          <a:xfrm>
            <a:off x="518128"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7" name="Google Shape;1047;p42"/>
          <p:cNvSpPr/>
          <p:nvPr/>
        </p:nvSpPr>
        <p:spPr>
          <a:xfrm>
            <a:off x="481558"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8" name="Google Shape;1048;p42"/>
          <p:cNvSpPr txBox="1"/>
          <p:nvPr/>
        </p:nvSpPr>
        <p:spPr>
          <a:xfrm>
            <a:off x="334376"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0" i="0" sz="600" u="none" cap="none" strike="noStrike">
              <a:solidFill>
                <a:schemeClr val="lt1"/>
              </a:solidFill>
              <a:latin typeface="Lato Black"/>
              <a:ea typeface="Lato Black"/>
              <a:cs typeface="Lato Black"/>
              <a:sym typeface="Lato Black"/>
            </a:endParaRPr>
          </a:p>
        </p:txBody>
      </p:sp>
      <p:sp>
        <p:nvSpPr>
          <p:cNvPr id="1049" name="Google Shape;1049;p42"/>
          <p:cNvSpPr txBox="1"/>
          <p:nvPr/>
        </p:nvSpPr>
        <p:spPr>
          <a:xfrm>
            <a:off x="1714385" y="1054695"/>
            <a:ext cx="5703300" cy="3767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b="0" i="0" lang="en" sz="1600" u="none" cap="none" strike="noStrike">
                <a:latin typeface="Lato"/>
                <a:ea typeface="Lato"/>
                <a:cs typeface="Lato"/>
                <a:sym typeface="Lato"/>
              </a:rPr>
              <a:t>The outstanding property of marjoram oil is its warming quality, whether inhaled or applied to the skin. It improves circulation and warms up the body.</a:t>
            </a:r>
            <a:endParaRPr b="0" i="0" sz="1600" u="none" cap="none" strike="noStrike">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In digestive upsets marjoram soothes colicky stomachs and intestinal pains, relieves flatulence, and has a generally warming effect when massaged gently into the stomach. It also helps relieve constipation as it strengthens the contractions (peristalsis) of the intestinal walls (massage into the stomach in a clockwise direction).</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600">
                <a:latin typeface="Lato"/>
                <a:ea typeface="Lato"/>
                <a:cs typeface="Lato"/>
                <a:sym typeface="Lato"/>
              </a:rPr>
              <a:t>In high blood pressure and heart conditions Marjoram helps by dilating blood vessels and thus taking the strain off the heart.  It can also be used to calm and regulate the heart, making it effective for palpitations, tachycardia and hypertension.</a:t>
            </a:r>
            <a:endParaRPr sz="1600">
              <a:latin typeface="Lato"/>
              <a:ea typeface="Lato"/>
              <a:cs typeface="Lato"/>
              <a:sym typeface="Lato"/>
            </a:endParaRPr>
          </a:p>
        </p:txBody>
      </p:sp>
      <p:pic>
        <p:nvPicPr>
          <p:cNvPr id="1050" name="Google Shape;1050;p42"/>
          <p:cNvPicPr preferRelativeResize="0"/>
          <p:nvPr/>
        </p:nvPicPr>
        <p:blipFill rotWithShape="1">
          <a:blip r:embed="rId6">
            <a:alphaModFix/>
          </a:blip>
          <a:srcRect b="0" l="29964" r="29960" t="0"/>
          <a:stretch/>
        </p:blipFill>
        <p:spPr>
          <a:xfrm>
            <a:off x="7595036" y="0"/>
            <a:ext cx="1541904"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43"/>
          <p:cNvSpPr/>
          <p:nvPr/>
        </p:nvSpPr>
        <p:spPr>
          <a:xfrm>
            <a:off x="-10415"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56" name="Google Shape;1056;p43"/>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7" name="Google Shape;1057;p43"/>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8" name="Google Shape;1058;p43"/>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9" name="Google Shape;1059;p43"/>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0" name="Google Shape;1060;p43"/>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1" name="Google Shape;1061;p43"/>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2" name="Google Shape;1062;p43"/>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3" name="Google Shape;1063;p43"/>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4" name="Google Shape;1064;p43"/>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5" name="Google Shape;1065;p43"/>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6" name="Google Shape;1066;p43"/>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7" name="Google Shape;1067;p43"/>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8" name="Google Shape;1068;p43"/>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9" name="Google Shape;1069;p43"/>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0" name="Google Shape;1070;p43"/>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1" name="Google Shape;1071;p43"/>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2" name="Google Shape;1072;p43"/>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3" name="Google Shape;1073;p43"/>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4" name="Google Shape;1074;p43"/>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5" name="Google Shape;1075;p43"/>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6" name="Google Shape;1076;p43"/>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7" name="Google Shape;1077;p43"/>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8" name="Google Shape;1078;p43"/>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9" name="Google Shape;1079;p43"/>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0" name="Google Shape;1080;p43"/>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1" name="Google Shape;1081;p43"/>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2" name="Google Shape;1082;p43"/>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3" name="Google Shape;1083;p43"/>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4" name="Google Shape;1084;p43"/>
          <p:cNvSpPr txBox="1"/>
          <p:nvPr>
            <p:ph type="title"/>
          </p:nvPr>
        </p:nvSpPr>
        <p:spPr>
          <a:xfrm>
            <a:off x="1726315" y="292597"/>
            <a:ext cx="57876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Marjoram</a:t>
            </a:r>
            <a:br>
              <a:rPr b="0" i="1" lang="en" sz="1900"/>
            </a:br>
            <a:r>
              <a:rPr b="0" i="1" lang="en" sz="1900"/>
              <a:t>(</a:t>
            </a:r>
            <a:r>
              <a:rPr b="0" i="1" lang="en" sz="1900"/>
              <a:t>Origanum majorana</a:t>
            </a:r>
            <a:r>
              <a:rPr b="0" i="1" lang="en" sz="1900"/>
              <a:t>)</a:t>
            </a:r>
            <a:br>
              <a:rPr b="0" i="1" lang="en" sz="1900"/>
            </a:br>
            <a:endParaRPr b="0" i="1" sz="2500"/>
          </a:p>
        </p:txBody>
      </p:sp>
      <p:sp>
        <p:nvSpPr>
          <p:cNvPr id="1085" name="Google Shape;1085;p43"/>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October 2023</a:t>
            </a:r>
            <a:endParaRPr b="0" i="0" sz="600" u="none" cap="none" strike="noStrike">
              <a:solidFill>
                <a:schemeClr val="lt1"/>
              </a:solidFill>
              <a:latin typeface="Lato Black"/>
              <a:ea typeface="Lato Black"/>
              <a:cs typeface="Lato Black"/>
              <a:sym typeface="Lato Black"/>
            </a:endParaRPr>
          </a:p>
        </p:txBody>
      </p:sp>
      <p:sp>
        <p:nvSpPr>
          <p:cNvPr id="1086" name="Google Shape;1086;p43"/>
          <p:cNvSpPr txBox="1"/>
          <p:nvPr/>
        </p:nvSpPr>
        <p:spPr>
          <a:xfrm>
            <a:off x="1719820" y="1054695"/>
            <a:ext cx="5703300" cy="5661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descr="brown dried leaves on ground" id="1087" name="Google Shape;1087;p43"/>
          <p:cNvPicPr preferRelativeResize="0"/>
          <p:nvPr/>
        </p:nvPicPr>
        <p:blipFill rotWithShape="1">
          <a:blip r:embed="rId5">
            <a:alphaModFix/>
          </a:blip>
          <a:srcRect b="0" l="84145" r="0" t="0"/>
          <a:stretch/>
        </p:blipFill>
        <p:spPr>
          <a:xfrm>
            <a:off x="7600471" y="0"/>
            <a:ext cx="1541905" cy="5143501"/>
          </a:xfrm>
          <a:prstGeom prst="rect">
            <a:avLst/>
          </a:prstGeom>
          <a:noFill/>
          <a:ln>
            <a:noFill/>
          </a:ln>
        </p:spPr>
      </p:pic>
      <p:sp>
        <p:nvSpPr>
          <p:cNvPr id="1088" name="Google Shape;1088;p43"/>
          <p:cNvSpPr/>
          <p:nvPr/>
        </p:nvSpPr>
        <p:spPr>
          <a:xfrm>
            <a:off x="-1585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89" name="Google Shape;1089;p43"/>
          <p:cNvSpPr/>
          <p:nvPr/>
        </p:nvSpPr>
        <p:spPr>
          <a:xfrm>
            <a:off x="759546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0" name="Google Shape;1090;p43"/>
          <p:cNvSpPr/>
          <p:nvPr/>
        </p:nvSpPr>
        <p:spPr>
          <a:xfrm>
            <a:off x="1536472"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1" name="Google Shape;1091;p43"/>
          <p:cNvSpPr/>
          <p:nvPr/>
        </p:nvSpPr>
        <p:spPr>
          <a:xfrm>
            <a:off x="352994"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2" name="Google Shape;1092;p43"/>
          <p:cNvSpPr/>
          <p:nvPr/>
        </p:nvSpPr>
        <p:spPr>
          <a:xfrm>
            <a:off x="399698"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3" name="Google Shape;1093;p43"/>
          <p:cNvSpPr/>
          <p:nvPr/>
        </p:nvSpPr>
        <p:spPr>
          <a:xfrm>
            <a:off x="841095"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4" name="Google Shape;1094;p43"/>
          <p:cNvSpPr/>
          <p:nvPr/>
        </p:nvSpPr>
        <p:spPr>
          <a:xfrm>
            <a:off x="496341"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5" name="Google Shape;1095;p43"/>
          <p:cNvSpPr/>
          <p:nvPr/>
        </p:nvSpPr>
        <p:spPr>
          <a:xfrm>
            <a:off x="520333"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6" name="Google Shape;1096;p43"/>
          <p:cNvSpPr/>
          <p:nvPr/>
        </p:nvSpPr>
        <p:spPr>
          <a:xfrm>
            <a:off x="769437"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7" name="Google Shape;1097;p43"/>
          <p:cNvSpPr/>
          <p:nvPr/>
        </p:nvSpPr>
        <p:spPr>
          <a:xfrm>
            <a:off x="598177"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8" name="Google Shape;1098;p43"/>
          <p:cNvSpPr/>
          <p:nvPr/>
        </p:nvSpPr>
        <p:spPr>
          <a:xfrm>
            <a:off x="769437"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9" name="Google Shape;1099;p43"/>
          <p:cNvSpPr/>
          <p:nvPr/>
        </p:nvSpPr>
        <p:spPr>
          <a:xfrm>
            <a:off x="629920"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0" name="Google Shape;1100;p43"/>
          <p:cNvSpPr/>
          <p:nvPr/>
        </p:nvSpPr>
        <p:spPr>
          <a:xfrm>
            <a:off x="681707"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1" name="Google Shape;1101;p43"/>
          <p:cNvSpPr/>
          <p:nvPr/>
        </p:nvSpPr>
        <p:spPr>
          <a:xfrm>
            <a:off x="684209"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2" name="Google Shape;1102;p43"/>
          <p:cNvSpPr/>
          <p:nvPr/>
        </p:nvSpPr>
        <p:spPr>
          <a:xfrm>
            <a:off x="704061"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3" name="Google Shape;1103;p43"/>
          <p:cNvSpPr/>
          <p:nvPr/>
        </p:nvSpPr>
        <p:spPr>
          <a:xfrm>
            <a:off x="703153"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4" name="Google Shape;1104;p43"/>
          <p:cNvSpPr/>
          <p:nvPr/>
        </p:nvSpPr>
        <p:spPr>
          <a:xfrm>
            <a:off x="700651"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5" name="Google Shape;1105;p43"/>
          <p:cNvSpPr/>
          <p:nvPr/>
        </p:nvSpPr>
        <p:spPr>
          <a:xfrm>
            <a:off x="785033"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6" name="Google Shape;1106;p43"/>
          <p:cNvSpPr/>
          <p:nvPr/>
        </p:nvSpPr>
        <p:spPr>
          <a:xfrm>
            <a:off x="836820"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7" name="Google Shape;1107;p43"/>
          <p:cNvSpPr/>
          <p:nvPr/>
        </p:nvSpPr>
        <p:spPr>
          <a:xfrm>
            <a:off x="839319"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8" name="Google Shape;1108;p43"/>
          <p:cNvSpPr/>
          <p:nvPr/>
        </p:nvSpPr>
        <p:spPr>
          <a:xfrm>
            <a:off x="859173"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9" name="Google Shape;1109;p43"/>
          <p:cNvSpPr/>
          <p:nvPr/>
        </p:nvSpPr>
        <p:spPr>
          <a:xfrm>
            <a:off x="858266"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0" name="Google Shape;1110;p43"/>
          <p:cNvSpPr/>
          <p:nvPr/>
        </p:nvSpPr>
        <p:spPr>
          <a:xfrm>
            <a:off x="855765"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1" name="Google Shape;1111;p43"/>
          <p:cNvSpPr/>
          <p:nvPr/>
        </p:nvSpPr>
        <p:spPr>
          <a:xfrm>
            <a:off x="768326"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2" name="Google Shape;1112;p43"/>
          <p:cNvSpPr/>
          <p:nvPr/>
        </p:nvSpPr>
        <p:spPr>
          <a:xfrm>
            <a:off x="520833"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3" name="Google Shape;1113;p43"/>
          <p:cNvSpPr/>
          <p:nvPr/>
        </p:nvSpPr>
        <p:spPr>
          <a:xfrm>
            <a:off x="521711"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4" name="Google Shape;1114;p43"/>
          <p:cNvSpPr/>
          <p:nvPr/>
        </p:nvSpPr>
        <p:spPr>
          <a:xfrm>
            <a:off x="769437"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5" name="Google Shape;1115;p43"/>
          <p:cNvSpPr/>
          <p:nvPr/>
        </p:nvSpPr>
        <p:spPr>
          <a:xfrm>
            <a:off x="518128"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6" name="Google Shape;1116;p43"/>
          <p:cNvSpPr/>
          <p:nvPr/>
        </p:nvSpPr>
        <p:spPr>
          <a:xfrm>
            <a:off x="481558"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7" name="Google Shape;1117;p43"/>
          <p:cNvSpPr txBox="1"/>
          <p:nvPr/>
        </p:nvSpPr>
        <p:spPr>
          <a:xfrm>
            <a:off x="334376"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0" i="0" sz="600" u="none" cap="none" strike="noStrike">
              <a:solidFill>
                <a:schemeClr val="lt1"/>
              </a:solidFill>
              <a:latin typeface="Lato Black"/>
              <a:ea typeface="Lato Black"/>
              <a:cs typeface="Lato Black"/>
              <a:sym typeface="Lato Black"/>
            </a:endParaRPr>
          </a:p>
        </p:txBody>
      </p:sp>
      <p:sp>
        <p:nvSpPr>
          <p:cNvPr id="1118" name="Google Shape;1118;p43"/>
          <p:cNvSpPr txBox="1"/>
          <p:nvPr/>
        </p:nvSpPr>
        <p:spPr>
          <a:xfrm>
            <a:off x="1714385" y="1054695"/>
            <a:ext cx="5703300" cy="40140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b="0" i="0" lang="en" sz="1600" u="none" cap="none" strike="noStrike">
                <a:latin typeface="Lato"/>
                <a:ea typeface="Lato"/>
                <a:cs typeface="Lato"/>
                <a:sym typeface="Lato"/>
              </a:rPr>
              <a:t>Marjoram </a:t>
            </a:r>
            <a:r>
              <a:rPr lang="en" sz="1600">
                <a:latin typeface="Lato"/>
                <a:ea typeface="Lato"/>
                <a:cs typeface="Lato"/>
                <a:sym typeface="Lato"/>
              </a:rPr>
              <a:t>e</a:t>
            </a:r>
            <a:r>
              <a:rPr b="0" i="0" lang="en" sz="1600" u="none" cap="none" strike="noStrike">
                <a:latin typeface="Lato"/>
                <a:ea typeface="Lato"/>
                <a:cs typeface="Lato"/>
                <a:sym typeface="Lato"/>
              </a:rPr>
              <a:t>ssential </a:t>
            </a:r>
            <a:r>
              <a:rPr lang="en" sz="1600">
                <a:latin typeface="Lato"/>
                <a:ea typeface="Lato"/>
                <a:cs typeface="Lato"/>
                <a:sym typeface="Lato"/>
              </a:rPr>
              <a:t>o</a:t>
            </a:r>
            <a:r>
              <a:rPr b="0" i="0" lang="en" sz="1600" u="none" cap="none" strike="noStrike">
                <a:latin typeface="Lato"/>
                <a:ea typeface="Lato"/>
                <a:cs typeface="Lato"/>
                <a:sym typeface="Lato"/>
              </a:rPr>
              <a:t>il is helpful with all types of spasms and resultant problems. It efficiently relieves spasms in the respiratory system, intestines and muscular spasms in limbs. It also helps muscle pulls and cramps. </a:t>
            </a:r>
            <a:endParaRPr b="0" i="0" sz="1600" u="none" cap="none" strike="noStrike">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As a vasodilator, marjoram can help open up the bronchi in the lungs making it easier for the person to inhale.  Its antispasmodic properties can also help in coughing fit and when someone finds it hard to breathe.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600">
                <a:latin typeface="Lato"/>
                <a:ea typeface="Lato"/>
                <a:cs typeface="Lato"/>
                <a:sym typeface="Lato"/>
              </a:rPr>
              <a:t>The warming qualities of marjoram together with its action on the blood vessels make it an excellent oil in the treatment of migraines.  One of the possible causes of migraines is an insufficient blood supply to the brain due to muscular tension in the back of the neck, marjoram can help relieve the tension and dilate the blood vessels.</a:t>
            </a:r>
            <a:endParaRPr sz="1600">
              <a:latin typeface="Lato"/>
              <a:ea typeface="Lato"/>
              <a:cs typeface="Lato"/>
              <a:sym typeface="Lato"/>
            </a:endParaRPr>
          </a:p>
        </p:txBody>
      </p:sp>
      <p:pic>
        <p:nvPicPr>
          <p:cNvPr id="1119" name="Google Shape;1119;p43"/>
          <p:cNvPicPr preferRelativeResize="0"/>
          <p:nvPr/>
        </p:nvPicPr>
        <p:blipFill rotWithShape="1">
          <a:blip r:embed="rId6">
            <a:alphaModFix/>
          </a:blip>
          <a:srcRect b="0" l="29964" r="29960" t="0"/>
          <a:stretch/>
        </p:blipFill>
        <p:spPr>
          <a:xfrm>
            <a:off x="7595036" y="0"/>
            <a:ext cx="1541904" cy="5143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44"/>
          <p:cNvSpPr/>
          <p:nvPr/>
        </p:nvSpPr>
        <p:spPr>
          <a:xfrm>
            <a:off x="-10415"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125" name="Google Shape;1125;p44"/>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6" name="Google Shape;1126;p44"/>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7" name="Google Shape;1127;p44"/>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8" name="Google Shape;1128;p44"/>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9" name="Google Shape;1129;p44"/>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0" name="Google Shape;1130;p44"/>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1" name="Google Shape;1131;p44"/>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2" name="Google Shape;1132;p44"/>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3" name="Google Shape;1133;p44"/>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4" name="Google Shape;1134;p44"/>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5" name="Google Shape;1135;p44"/>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6" name="Google Shape;1136;p44"/>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7" name="Google Shape;1137;p44"/>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8" name="Google Shape;1138;p44"/>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9" name="Google Shape;1139;p44"/>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0" name="Google Shape;1140;p44"/>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1" name="Google Shape;1141;p44"/>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2" name="Google Shape;1142;p44"/>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3" name="Google Shape;1143;p44"/>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4" name="Google Shape;1144;p44"/>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5" name="Google Shape;1145;p44"/>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6" name="Google Shape;1146;p44"/>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7" name="Google Shape;1147;p44"/>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8" name="Google Shape;1148;p44"/>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9" name="Google Shape;1149;p44"/>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0" name="Google Shape;1150;p44"/>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1" name="Google Shape;1151;p44"/>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2" name="Google Shape;1152;p44"/>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3" name="Google Shape;1153;p44"/>
          <p:cNvSpPr txBox="1"/>
          <p:nvPr>
            <p:ph type="title"/>
          </p:nvPr>
        </p:nvSpPr>
        <p:spPr>
          <a:xfrm>
            <a:off x="1726315" y="292597"/>
            <a:ext cx="57876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Marjoram</a:t>
            </a:r>
            <a:br>
              <a:rPr b="0" i="1" lang="en" sz="1900"/>
            </a:br>
            <a:r>
              <a:rPr b="0" i="1" lang="en" sz="1900"/>
              <a:t>(Origanum majorana)</a:t>
            </a:r>
            <a:br>
              <a:rPr b="0" i="1" lang="en" sz="1900"/>
            </a:br>
            <a:endParaRPr b="0" i="1" sz="2500"/>
          </a:p>
        </p:txBody>
      </p:sp>
      <p:sp>
        <p:nvSpPr>
          <p:cNvPr id="1154" name="Google Shape;1154;p4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October 2023</a:t>
            </a:r>
            <a:endParaRPr b="0" i="0" sz="600" u="none" cap="none" strike="noStrike">
              <a:solidFill>
                <a:schemeClr val="lt1"/>
              </a:solidFill>
              <a:latin typeface="Lato Black"/>
              <a:ea typeface="Lato Black"/>
              <a:cs typeface="Lato Black"/>
              <a:sym typeface="Lato Black"/>
            </a:endParaRPr>
          </a:p>
        </p:txBody>
      </p:sp>
      <p:sp>
        <p:nvSpPr>
          <p:cNvPr id="1155" name="Google Shape;1155;p44"/>
          <p:cNvSpPr txBox="1"/>
          <p:nvPr/>
        </p:nvSpPr>
        <p:spPr>
          <a:xfrm>
            <a:off x="1719820" y="1054695"/>
            <a:ext cx="5703300" cy="5661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descr="brown dried leaves on ground" id="1156" name="Google Shape;1156;p44"/>
          <p:cNvPicPr preferRelativeResize="0"/>
          <p:nvPr/>
        </p:nvPicPr>
        <p:blipFill rotWithShape="1">
          <a:blip r:embed="rId5">
            <a:alphaModFix/>
          </a:blip>
          <a:srcRect b="0" l="84145" r="0" t="0"/>
          <a:stretch/>
        </p:blipFill>
        <p:spPr>
          <a:xfrm>
            <a:off x="7600471" y="0"/>
            <a:ext cx="1541905" cy="5143501"/>
          </a:xfrm>
          <a:prstGeom prst="rect">
            <a:avLst/>
          </a:prstGeom>
          <a:noFill/>
          <a:ln>
            <a:noFill/>
          </a:ln>
        </p:spPr>
      </p:pic>
      <p:sp>
        <p:nvSpPr>
          <p:cNvPr id="1157" name="Google Shape;1157;p44"/>
          <p:cNvSpPr/>
          <p:nvPr/>
        </p:nvSpPr>
        <p:spPr>
          <a:xfrm>
            <a:off x="-1585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158" name="Google Shape;1158;p44"/>
          <p:cNvSpPr/>
          <p:nvPr/>
        </p:nvSpPr>
        <p:spPr>
          <a:xfrm>
            <a:off x="759546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9" name="Google Shape;1159;p44"/>
          <p:cNvSpPr/>
          <p:nvPr/>
        </p:nvSpPr>
        <p:spPr>
          <a:xfrm>
            <a:off x="1536472"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0" name="Google Shape;1160;p44"/>
          <p:cNvSpPr/>
          <p:nvPr/>
        </p:nvSpPr>
        <p:spPr>
          <a:xfrm>
            <a:off x="352994"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1" name="Google Shape;1161;p44"/>
          <p:cNvSpPr/>
          <p:nvPr/>
        </p:nvSpPr>
        <p:spPr>
          <a:xfrm>
            <a:off x="399698"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2" name="Google Shape;1162;p44"/>
          <p:cNvSpPr/>
          <p:nvPr/>
        </p:nvSpPr>
        <p:spPr>
          <a:xfrm>
            <a:off x="841095"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3" name="Google Shape;1163;p44"/>
          <p:cNvSpPr/>
          <p:nvPr/>
        </p:nvSpPr>
        <p:spPr>
          <a:xfrm>
            <a:off x="496341"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4" name="Google Shape;1164;p44"/>
          <p:cNvSpPr/>
          <p:nvPr/>
        </p:nvSpPr>
        <p:spPr>
          <a:xfrm>
            <a:off x="520333"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5" name="Google Shape;1165;p44"/>
          <p:cNvSpPr/>
          <p:nvPr/>
        </p:nvSpPr>
        <p:spPr>
          <a:xfrm>
            <a:off x="769437"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6" name="Google Shape;1166;p44"/>
          <p:cNvSpPr/>
          <p:nvPr/>
        </p:nvSpPr>
        <p:spPr>
          <a:xfrm>
            <a:off x="598177"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7" name="Google Shape;1167;p44"/>
          <p:cNvSpPr/>
          <p:nvPr/>
        </p:nvSpPr>
        <p:spPr>
          <a:xfrm>
            <a:off x="769437"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8" name="Google Shape;1168;p44"/>
          <p:cNvSpPr/>
          <p:nvPr/>
        </p:nvSpPr>
        <p:spPr>
          <a:xfrm>
            <a:off x="629920"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9" name="Google Shape;1169;p44"/>
          <p:cNvSpPr/>
          <p:nvPr/>
        </p:nvSpPr>
        <p:spPr>
          <a:xfrm>
            <a:off x="681707"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0" name="Google Shape;1170;p44"/>
          <p:cNvSpPr/>
          <p:nvPr/>
        </p:nvSpPr>
        <p:spPr>
          <a:xfrm>
            <a:off x="684209"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1" name="Google Shape;1171;p44"/>
          <p:cNvSpPr/>
          <p:nvPr/>
        </p:nvSpPr>
        <p:spPr>
          <a:xfrm>
            <a:off x="704061"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2" name="Google Shape;1172;p44"/>
          <p:cNvSpPr/>
          <p:nvPr/>
        </p:nvSpPr>
        <p:spPr>
          <a:xfrm>
            <a:off x="703153"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3" name="Google Shape;1173;p44"/>
          <p:cNvSpPr/>
          <p:nvPr/>
        </p:nvSpPr>
        <p:spPr>
          <a:xfrm>
            <a:off x="700651"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4" name="Google Shape;1174;p44"/>
          <p:cNvSpPr/>
          <p:nvPr/>
        </p:nvSpPr>
        <p:spPr>
          <a:xfrm>
            <a:off x="785033"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5" name="Google Shape;1175;p44"/>
          <p:cNvSpPr/>
          <p:nvPr/>
        </p:nvSpPr>
        <p:spPr>
          <a:xfrm>
            <a:off x="836820"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6" name="Google Shape;1176;p44"/>
          <p:cNvSpPr/>
          <p:nvPr/>
        </p:nvSpPr>
        <p:spPr>
          <a:xfrm>
            <a:off x="839319"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7" name="Google Shape;1177;p44"/>
          <p:cNvSpPr/>
          <p:nvPr/>
        </p:nvSpPr>
        <p:spPr>
          <a:xfrm>
            <a:off x="859173"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8" name="Google Shape;1178;p44"/>
          <p:cNvSpPr/>
          <p:nvPr/>
        </p:nvSpPr>
        <p:spPr>
          <a:xfrm>
            <a:off x="858266"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9" name="Google Shape;1179;p44"/>
          <p:cNvSpPr/>
          <p:nvPr/>
        </p:nvSpPr>
        <p:spPr>
          <a:xfrm>
            <a:off x="855765"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0" name="Google Shape;1180;p44"/>
          <p:cNvSpPr/>
          <p:nvPr/>
        </p:nvSpPr>
        <p:spPr>
          <a:xfrm>
            <a:off x="768326"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1" name="Google Shape;1181;p44"/>
          <p:cNvSpPr/>
          <p:nvPr/>
        </p:nvSpPr>
        <p:spPr>
          <a:xfrm>
            <a:off x="520833"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2" name="Google Shape;1182;p44"/>
          <p:cNvSpPr/>
          <p:nvPr/>
        </p:nvSpPr>
        <p:spPr>
          <a:xfrm>
            <a:off x="521711"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3" name="Google Shape;1183;p44"/>
          <p:cNvSpPr/>
          <p:nvPr/>
        </p:nvSpPr>
        <p:spPr>
          <a:xfrm>
            <a:off x="769437"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4" name="Google Shape;1184;p44"/>
          <p:cNvSpPr/>
          <p:nvPr/>
        </p:nvSpPr>
        <p:spPr>
          <a:xfrm>
            <a:off x="518128"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5" name="Google Shape;1185;p44"/>
          <p:cNvSpPr/>
          <p:nvPr/>
        </p:nvSpPr>
        <p:spPr>
          <a:xfrm>
            <a:off x="481558"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6" name="Google Shape;1186;p44"/>
          <p:cNvSpPr txBox="1"/>
          <p:nvPr/>
        </p:nvSpPr>
        <p:spPr>
          <a:xfrm>
            <a:off x="334376"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0" i="0" sz="600" u="none" cap="none" strike="noStrike">
              <a:solidFill>
                <a:schemeClr val="lt1"/>
              </a:solidFill>
              <a:latin typeface="Lato Black"/>
              <a:ea typeface="Lato Black"/>
              <a:cs typeface="Lato Black"/>
              <a:sym typeface="Lato Black"/>
            </a:endParaRPr>
          </a:p>
        </p:txBody>
      </p:sp>
      <p:sp>
        <p:nvSpPr>
          <p:cNvPr id="1187" name="Google Shape;1187;p44"/>
          <p:cNvSpPr txBox="1"/>
          <p:nvPr/>
        </p:nvSpPr>
        <p:spPr>
          <a:xfrm>
            <a:off x="1714385" y="1054695"/>
            <a:ext cx="5703300" cy="3998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A hot bath with marjoram oil combined with lavender and tea tree at the first sign of a chill can often prevent a cold from developing.   Marjoram is warming and will also help sleep, whilst tea tree and lavender can work on the virus.</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 sz="1500" u="none" cap="none" strike="noStrike">
                <a:latin typeface="Lato"/>
                <a:ea typeface="Lato"/>
                <a:cs typeface="Lato"/>
                <a:sym typeface="Lato"/>
              </a:rPr>
              <a:t>Marjoram is useful for insomnia especially when combined with lavender.</a:t>
            </a:r>
            <a:endParaRPr b="0" i="0" sz="1500" u="none" cap="none" strike="noStrike">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For depression, it is warming and comforting, it is recommended for anxiety with fatigue, agitated depression and nervous breakdown. Mojay suggests that marjoram is effective when used on people who worry and overthink, especially if they feel emotional deprivation as if ‘nobody cares’.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Both Patricia Davis and Gabriel Mojay indicate that marjoram can be comforting for the bereaved, indeed, the Greeks knew it as the ‘funeral herb’.</a:t>
            </a:r>
            <a:endParaRPr sz="1500">
              <a:latin typeface="Lato"/>
              <a:ea typeface="Lato"/>
              <a:cs typeface="Lato"/>
              <a:sym typeface="Lato"/>
            </a:endParaRPr>
          </a:p>
        </p:txBody>
      </p:sp>
      <p:pic>
        <p:nvPicPr>
          <p:cNvPr id="1188" name="Google Shape;1188;p44"/>
          <p:cNvPicPr preferRelativeResize="0"/>
          <p:nvPr/>
        </p:nvPicPr>
        <p:blipFill rotWithShape="1">
          <a:blip r:embed="rId6">
            <a:alphaModFix/>
          </a:blip>
          <a:srcRect b="0" l="29964" r="29960" t="0"/>
          <a:stretch/>
        </p:blipFill>
        <p:spPr>
          <a:xfrm>
            <a:off x="7595036" y="0"/>
            <a:ext cx="1541904"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45"/>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196" name="Google Shape;1196;p45"/>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7" name="Google Shape;1197;p45"/>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8" name="Google Shape;1198;p45"/>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9" name="Google Shape;1199;p45"/>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0" name="Google Shape;1200;p45"/>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1" name="Google Shape;1201;p45"/>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2" name="Google Shape;1202;p45"/>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3" name="Google Shape;1203;p45"/>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4" name="Google Shape;1204;p45"/>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5" name="Google Shape;1205;p45"/>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6" name="Google Shape;1206;p45"/>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7" name="Google Shape;1207;p45"/>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8" name="Google Shape;1208;p45"/>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9" name="Google Shape;1209;p45"/>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0" name="Google Shape;1210;p45"/>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1" name="Google Shape;1211;p45"/>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2" name="Google Shape;1212;p45"/>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3" name="Google Shape;1213;p45"/>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4" name="Google Shape;1214;p45"/>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5" name="Google Shape;1215;p45"/>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6" name="Google Shape;1216;p45"/>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7" name="Google Shape;1217;p45"/>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8" name="Google Shape;1218;p45"/>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9" name="Google Shape;1219;p45"/>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0" name="Google Shape;1220;p45"/>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1" name="Google Shape;1221;p45"/>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2" name="Google Shape;1222;p45"/>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3" name="Google Shape;1223;p45"/>
          <p:cNvSpPr txBox="1"/>
          <p:nvPr>
            <p:ph type="title"/>
          </p:nvPr>
        </p:nvSpPr>
        <p:spPr>
          <a:xfrm>
            <a:off x="1750525" y="239078"/>
            <a:ext cx="5787600" cy="501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recipe for grief</a:t>
            </a:r>
            <a:endParaRPr sz="1100"/>
          </a:p>
        </p:txBody>
      </p:sp>
      <p:sp>
        <p:nvSpPr>
          <p:cNvPr id="1224" name="Google Shape;1224;p45"/>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Decem</a:t>
            </a:r>
            <a:r>
              <a:rPr b="1" i="0" lang="en" sz="600" u="none" cap="none" strike="noStrike">
                <a:solidFill>
                  <a:srgbClr val="4F4B4D"/>
                </a:solidFill>
                <a:latin typeface="Lato"/>
                <a:ea typeface="Lato"/>
                <a:cs typeface="Lato"/>
                <a:sym typeface="Lato"/>
              </a:rPr>
              <a:t>ber 2023</a:t>
            </a:r>
            <a:endParaRPr b="0" i="0" sz="600" u="none" cap="none" strike="noStrike">
              <a:solidFill>
                <a:schemeClr val="dk1"/>
              </a:solidFill>
              <a:latin typeface="Lato Black"/>
              <a:ea typeface="Lato Black"/>
              <a:cs typeface="Lato Black"/>
              <a:sym typeface="Lato Black"/>
            </a:endParaRPr>
          </a:p>
        </p:txBody>
      </p:sp>
      <p:sp>
        <p:nvSpPr>
          <p:cNvPr id="1225" name="Google Shape;1225;p45"/>
          <p:cNvSpPr txBox="1"/>
          <p:nvPr/>
        </p:nvSpPr>
        <p:spPr>
          <a:xfrm>
            <a:off x="1613150" y="953226"/>
            <a:ext cx="5856000" cy="25671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800">
                <a:latin typeface="Lato"/>
                <a:ea typeface="Lato"/>
                <a:cs typeface="Lato"/>
                <a:sym typeface="Lato"/>
              </a:rPr>
              <a:t>Make up a nasal inhaler (6-10  total drops of essential oils) a roller ball ( 3-6  total drops of essential oils to 10 mls of carrier oil) or add 3-4 drops of essential oils to a diffuser.</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Benzoin - warming and comforting</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Marjoram - </a:t>
            </a:r>
            <a:r>
              <a:rPr lang="en" sz="1800">
                <a:latin typeface="Lato"/>
                <a:ea typeface="Lato"/>
                <a:cs typeface="Lato"/>
                <a:sym typeface="Lato"/>
              </a:rPr>
              <a:t>known as the funeral herb, warming</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Bitter orange - uplifting</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Myrrh offers strength, comfort and peace</a:t>
            </a:r>
            <a:endParaRPr sz="1800">
              <a:latin typeface="Lato"/>
              <a:ea typeface="Lato"/>
              <a:cs typeface="Lato"/>
              <a:sym typeface="Lato"/>
            </a:endParaRPr>
          </a:p>
        </p:txBody>
      </p:sp>
      <p:pic>
        <p:nvPicPr>
          <p:cNvPr id="1226" name="Google Shape;1226;p45"/>
          <p:cNvPicPr preferRelativeResize="0"/>
          <p:nvPr/>
        </p:nvPicPr>
        <p:blipFill rotWithShape="1">
          <a:blip r:embed="rId5">
            <a:alphaModFix/>
          </a:blip>
          <a:srcRect b="0" l="31146" r="31142" t="0"/>
          <a:stretch/>
        </p:blipFill>
        <p:spPr>
          <a:xfrm>
            <a:off x="7540293" y="-74225"/>
            <a:ext cx="1541907" cy="5143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4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4" name="Google Shape;1234;p4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5" name="Google Shape;1235;p4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6" name="Google Shape;1236;p4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7" name="Google Shape;1237;p4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8" name="Google Shape;1238;p4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9" name="Google Shape;1239;p4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0" name="Google Shape;1240;p4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1" name="Google Shape;1241;p4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2" name="Google Shape;1242;p4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3" name="Google Shape;1243;p4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4" name="Google Shape;1244;p4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5" name="Google Shape;1245;p4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6" name="Google Shape;1246;p4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7" name="Google Shape;1247;p4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8" name="Google Shape;1248;p4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9" name="Google Shape;1249;p4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0" name="Google Shape;1250;p4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1" name="Google Shape;1251;p4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2" name="Google Shape;1252;p4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3" name="Google Shape;1253;p4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4" name="Google Shape;1254;p4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5" name="Google Shape;1255;p4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6" name="Google Shape;1256;p4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7" name="Google Shape;1257;p4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8" name="Google Shape;1258;p4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9" name="Google Shape;1259;p4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0" name="Google Shape;1260;p4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1" name="Google Shape;1261;p46"/>
          <p:cNvSpPr txBox="1"/>
          <p:nvPr>
            <p:ph type="title"/>
          </p:nvPr>
        </p:nvSpPr>
        <p:spPr>
          <a:xfrm>
            <a:off x="1750525" y="239078"/>
            <a:ext cx="5787600" cy="501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beautiful recipe for loneliness</a:t>
            </a:r>
            <a:endParaRPr sz="1100"/>
          </a:p>
        </p:txBody>
      </p:sp>
      <p:sp>
        <p:nvSpPr>
          <p:cNvPr id="1262" name="Google Shape;1262;p4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Decem</a:t>
            </a:r>
            <a:r>
              <a:rPr b="1" i="0" lang="en" sz="600" u="none" cap="none" strike="noStrike">
                <a:solidFill>
                  <a:srgbClr val="4F4B4D"/>
                </a:solidFill>
                <a:latin typeface="Lato"/>
                <a:ea typeface="Lato"/>
                <a:cs typeface="Lato"/>
                <a:sym typeface="Lato"/>
              </a:rPr>
              <a:t>ber 2023</a:t>
            </a:r>
            <a:endParaRPr b="0" i="0" sz="600" u="none" cap="none" strike="noStrike">
              <a:solidFill>
                <a:schemeClr val="dk1"/>
              </a:solidFill>
              <a:latin typeface="Lato Black"/>
              <a:ea typeface="Lato Black"/>
              <a:cs typeface="Lato Black"/>
              <a:sym typeface="Lato Black"/>
            </a:endParaRPr>
          </a:p>
        </p:txBody>
      </p:sp>
      <p:sp>
        <p:nvSpPr>
          <p:cNvPr id="1263" name="Google Shape;1263;p46"/>
          <p:cNvSpPr txBox="1"/>
          <p:nvPr/>
        </p:nvSpPr>
        <p:spPr>
          <a:xfrm>
            <a:off x="1613150" y="850451"/>
            <a:ext cx="5856000" cy="33984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800"/>
              <a:buFont typeface="Arial"/>
              <a:buNone/>
            </a:pPr>
            <a:r>
              <a:rPr lang="en" sz="1800">
                <a:latin typeface="Lato"/>
                <a:ea typeface="Lato"/>
                <a:cs typeface="Lato"/>
                <a:sym typeface="Lato"/>
              </a:rPr>
              <a:t>Make up a nasal inhaler (6-10  total drops of essential oils) a roller ball ( 3-6  total drops of essential oils to 10 mls of carrier oil) or add 3-4 drops of essential oils to a diffuser.</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Benzoin - a warm hug in a bottle, good if you feel needy and neglected</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Rose - comforting and healing</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Petitgrain - calming good for insomnia when due to loneliness or</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lang="en" sz="1800">
                <a:latin typeface="Lato"/>
                <a:ea typeface="Lato"/>
                <a:cs typeface="Lato"/>
                <a:sym typeface="Lato"/>
              </a:rPr>
              <a:t>Bitter orange is cheery and uplifting but can also give you peace</a:t>
            </a:r>
            <a:endParaRPr sz="1800">
              <a:latin typeface="Lato"/>
              <a:ea typeface="Lato"/>
              <a:cs typeface="Lato"/>
              <a:sym typeface="Lato"/>
            </a:endParaRPr>
          </a:p>
        </p:txBody>
      </p:sp>
      <p:pic>
        <p:nvPicPr>
          <p:cNvPr id="1264" name="Google Shape;1264;p46"/>
          <p:cNvPicPr preferRelativeResize="0"/>
          <p:nvPr/>
        </p:nvPicPr>
        <p:blipFill rotWithShape="1">
          <a:blip r:embed="rId5">
            <a:alphaModFix/>
          </a:blip>
          <a:srcRect b="0" l="39961" r="39963" t="0"/>
          <a:stretch/>
        </p:blipFill>
        <p:spPr>
          <a:xfrm>
            <a:off x="7540293" y="-74225"/>
            <a:ext cx="1541905"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pic>
        <p:nvPicPr>
          <p:cNvPr id="1269" name="Google Shape;1269;p47"/>
          <p:cNvPicPr preferRelativeResize="0"/>
          <p:nvPr/>
        </p:nvPicPr>
        <p:blipFill rotWithShape="1">
          <a:blip r:embed="rId3">
            <a:alphaModFix/>
          </a:blip>
          <a:srcRect b="0" l="0" r="0" t="0"/>
          <a:stretch/>
        </p:blipFill>
        <p:spPr>
          <a:xfrm>
            <a:off x="709698" y="0"/>
            <a:ext cx="7411952" cy="52369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Arial"/>
              <a:ea typeface="Arial"/>
              <a:cs typeface="Arial"/>
              <a:sym typeface="Arial"/>
            </a:endParaRPr>
          </a:p>
        </p:txBody>
      </p:sp>
      <p:sp>
        <p:nvSpPr>
          <p:cNvPr id="153" name="Google Shape;153;p22"/>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4" name="Google Shape;154;p22"/>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5" name="Google Shape;155;p22"/>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6" name="Google Shape;156;p22"/>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7" name="Google Shape;157;p22"/>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8" name="Google Shape;158;p22"/>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9" name="Google Shape;159;p22"/>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0" name="Google Shape;160;p22"/>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1" name="Google Shape;161;p22"/>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2" name="Google Shape;162;p22"/>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3" name="Google Shape;163;p22"/>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4" name="Google Shape;164;p22"/>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5" name="Google Shape;165;p22"/>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6" name="Google Shape;166;p22"/>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7" name="Google Shape;167;p22"/>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8" name="Google Shape;168;p22"/>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9" name="Google Shape;169;p22"/>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0" name="Google Shape;170;p22"/>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1" name="Google Shape;171;p22"/>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2" name="Google Shape;172;p22"/>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3" name="Google Shape;173;p22"/>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4" name="Google Shape;174;p22"/>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5" name="Google Shape;175;p22"/>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6" name="Google Shape;176;p22"/>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7" name="Google Shape;177;p22"/>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8" name="Google Shape;178;p22"/>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9" name="Google Shape;179;p22"/>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0" name="Google Shape;180;p22"/>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dk1"/>
                </a:solidFill>
                <a:latin typeface="Lato"/>
                <a:ea typeface="Lato"/>
                <a:cs typeface="Lato"/>
                <a:sym typeface="Lato"/>
              </a:rPr>
              <a:t>Decem</a:t>
            </a:r>
            <a:r>
              <a:rPr b="1" i="0" lang="en" sz="600" u="none" cap="none" strike="noStrike">
                <a:solidFill>
                  <a:schemeClr val="dk1"/>
                </a:solidFill>
                <a:latin typeface="Lato"/>
                <a:ea typeface="Lato"/>
                <a:cs typeface="Lato"/>
                <a:sym typeface="Lato"/>
              </a:rPr>
              <a:t>ber 2023</a:t>
            </a:r>
            <a:endParaRPr b="0" i="0" sz="600" u="none" cap="none" strike="noStrike">
              <a:solidFill>
                <a:schemeClr val="dk1"/>
              </a:solidFill>
              <a:latin typeface="Lato Black"/>
              <a:ea typeface="Lato Black"/>
              <a:cs typeface="Lato Black"/>
              <a:sym typeface="Lato Black"/>
            </a:endParaRPr>
          </a:p>
        </p:txBody>
      </p:sp>
      <p:sp>
        <p:nvSpPr>
          <p:cNvPr id="181" name="Google Shape;181;p22"/>
          <p:cNvSpPr txBox="1"/>
          <p:nvPr/>
        </p:nvSpPr>
        <p:spPr>
          <a:xfrm>
            <a:off x="1644025" y="1323025"/>
            <a:ext cx="5856000" cy="3152100"/>
          </a:xfrm>
          <a:prstGeom prst="rect">
            <a:avLst/>
          </a:prstGeom>
          <a:noFill/>
          <a:ln>
            <a:noFill/>
          </a:ln>
        </p:spPr>
        <p:txBody>
          <a:bodyPr anchorCtr="0" anchor="t" bIns="36400" lIns="72850" spcFirstLastPara="1" rIns="72850" wrap="square" tIns="36400">
            <a:spAutoFit/>
          </a:bodyPr>
          <a:lstStyle/>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Coughs, colds and shivers</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Chest complaints</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Reduced immunity</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Digestive issues</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Joint pain</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Muscle pain</a:t>
            </a:r>
            <a:endParaRPr sz="20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Loneliness</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Depression and SAD</a:t>
            </a:r>
            <a:endParaRPr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Grief</a:t>
            </a:r>
            <a:endParaRPr sz="2000">
              <a:solidFill>
                <a:schemeClr val="dk1"/>
              </a:solidFill>
              <a:latin typeface="Lato"/>
              <a:ea typeface="Lato"/>
              <a:cs typeface="Lato"/>
              <a:sym typeface="Lato"/>
            </a:endParaRPr>
          </a:p>
        </p:txBody>
      </p:sp>
      <p:sp>
        <p:nvSpPr>
          <p:cNvPr id="182" name="Google Shape;182;p22"/>
          <p:cNvSpPr txBox="1"/>
          <p:nvPr/>
        </p:nvSpPr>
        <p:spPr>
          <a:xfrm>
            <a:off x="1788525" y="367250"/>
            <a:ext cx="5787600" cy="627300"/>
          </a:xfrm>
          <a:prstGeom prst="rect">
            <a:avLst/>
          </a:prstGeom>
          <a:noFill/>
          <a:ln>
            <a:noFill/>
          </a:ln>
        </p:spPr>
        <p:txBody>
          <a:bodyPr anchorCtr="0" anchor="t" bIns="0" lIns="0" spcFirstLastPara="1" rIns="0" wrap="square" tIns="10125">
            <a:noAutofit/>
          </a:bodyPr>
          <a:lstStyle/>
          <a:p>
            <a:pPr indent="0" lvl="0" marL="12700" marR="0" rtl="0" algn="l">
              <a:lnSpc>
                <a:spcPct val="100000"/>
              </a:lnSpc>
              <a:spcBef>
                <a:spcPts val="0"/>
              </a:spcBef>
              <a:spcAft>
                <a:spcPts val="0"/>
              </a:spcAft>
              <a:buClr>
                <a:schemeClr val="dk1"/>
              </a:buClr>
              <a:buSzPts val="900"/>
              <a:buFont typeface="Arial"/>
              <a:buNone/>
            </a:pPr>
            <a:r>
              <a:rPr b="1" lang="en" sz="2500">
                <a:solidFill>
                  <a:srgbClr val="FF0000"/>
                </a:solidFill>
                <a:latin typeface="Lato"/>
                <a:ea typeface="Lato"/>
                <a:cs typeface="Lato"/>
                <a:sym typeface="Lato"/>
              </a:rPr>
              <a:t>What are warming oils good for?</a:t>
            </a:r>
            <a:endParaRPr b="1" i="0" sz="2500" u="none" cap="none" strike="noStrike">
              <a:solidFill>
                <a:srgbClr val="FF0000"/>
              </a:solidFill>
              <a:latin typeface="Lato"/>
              <a:ea typeface="Lato"/>
              <a:cs typeface="Lato"/>
              <a:sym typeface="Lato"/>
            </a:endParaRPr>
          </a:p>
        </p:txBody>
      </p:sp>
      <p:pic>
        <p:nvPicPr>
          <p:cNvPr id="183" name="Google Shape;183;p22"/>
          <p:cNvPicPr preferRelativeResize="0"/>
          <p:nvPr/>
        </p:nvPicPr>
        <p:blipFill rotWithShape="1">
          <a:blip r:embed="rId5">
            <a:alphaModFix/>
          </a:blip>
          <a:srcRect b="0" l="40006" r="40008" t="0"/>
          <a:stretch/>
        </p:blipFill>
        <p:spPr>
          <a:xfrm>
            <a:off x="7602090" y="19434"/>
            <a:ext cx="154191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9" name="Google Shape;189;p23"/>
          <p:cNvSpPr/>
          <p:nvPr/>
        </p:nvSpPr>
        <p:spPr>
          <a:xfrm>
            <a:off x="7600895"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0" name="Google Shape;190;p23"/>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1" name="Google Shape;191;p23"/>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2" name="Google Shape;192;p23"/>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3" name="Google Shape;193;p23"/>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4" name="Google Shape;194;p23"/>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5" name="Google Shape;195;p23"/>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6" name="Google Shape;196;p23"/>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7" name="Google Shape;197;p23"/>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8" name="Google Shape;198;p23"/>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9" name="Google Shape;199;p23"/>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0" name="Google Shape;200;p23"/>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1" name="Google Shape;201;p23"/>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2" name="Google Shape;202;p23"/>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3" name="Google Shape;203;p23"/>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4" name="Google Shape;204;p23"/>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5" name="Google Shape;205;p23"/>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6" name="Google Shape;206;p23"/>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7" name="Google Shape;207;p23"/>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8" name="Google Shape;208;p23"/>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9" name="Google Shape;209;p23"/>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 name="Google Shape;210;p23"/>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1" name="Google Shape;211;p23"/>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2" name="Google Shape;212;p23"/>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3" name="Google Shape;213;p23"/>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4" name="Google Shape;214;p23"/>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5" name="Google Shape;215;p23"/>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6" name="Google Shape;216;p23"/>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7" name="Google Shape;217;p23"/>
          <p:cNvSpPr txBox="1"/>
          <p:nvPr>
            <p:ph type="title"/>
          </p:nvPr>
        </p:nvSpPr>
        <p:spPr>
          <a:xfrm>
            <a:off x="1726325" y="156200"/>
            <a:ext cx="5787600" cy="6705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None/>
            </a:pPr>
            <a:r>
              <a:rPr lang="en" sz="2100"/>
              <a:t>Cardamom</a:t>
            </a:r>
            <a:br>
              <a:rPr lang="en" sz="2300"/>
            </a:br>
            <a:r>
              <a:rPr b="0" lang="en" sz="2300"/>
              <a:t>(</a:t>
            </a:r>
            <a:r>
              <a:rPr b="0" i="1" lang="en" sz="1900"/>
              <a:t>Elettaria cardamomum</a:t>
            </a:r>
            <a:r>
              <a:rPr b="0" i="1" lang="en" sz="1900"/>
              <a:t>)</a:t>
            </a:r>
            <a:br>
              <a:rPr b="0" i="1" lang="en" sz="1700"/>
            </a:br>
            <a:br>
              <a:rPr b="0" i="1" lang="en" sz="1900"/>
            </a:br>
            <a:endParaRPr b="0" i="1" sz="2500"/>
          </a:p>
        </p:txBody>
      </p:sp>
      <p:sp>
        <p:nvSpPr>
          <p:cNvPr id="218" name="Google Shape;218;p23"/>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a:t>
            </a:r>
            <a:r>
              <a:rPr b="1" i="0" lang="en" sz="600" u="none" cap="none" strike="noStrike">
                <a:solidFill>
                  <a:schemeClr val="lt1"/>
                </a:solidFill>
                <a:latin typeface="Lato"/>
                <a:ea typeface="Lato"/>
                <a:cs typeface="Lato"/>
                <a:sym typeface="Lato"/>
              </a:rPr>
              <a:t> 2023</a:t>
            </a:r>
            <a:endParaRPr b="0" i="0" sz="600" u="none" cap="none" strike="noStrike">
              <a:solidFill>
                <a:schemeClr val="lt1"/>
              </a:solidFill>
              <a:latin typeface="Lato Black"/>
              <a:ea typeface="Lato Black"/>
              <a:cs typeface="Lato Black"/>
              <a:sym typeface="Lato Black"/>
            </a:endParaRPr>
          </a:p>
        </p:txBody>
      </p:sp>
      <p:sp>
        <p:nvSpPr>
          <p:cNvPr id="219" name="Google Shape;219;p23"/>
          <p:cNvSpPr txBox="1"/>
          <p:nvPr/>
        </p:nvSpPr>
        <p:spPr>
          <a:xfrm>
            <a:off x="1569200" y="1003925"/>
            <a:ext cx="5703300" cy="37368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This oil has been described as ‘stimulation balanced with relaxation!’ (Peter Holmes).  It is high in 1,8 cineol which means it will be anti-inflammatory  and anti infective. It also contains esters which are generally calming and gentle.</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Due to the 1,8 cineol, cardamom is useful in treating respiratory conditions and viruses such as colds and ‘flu where  it is warming as well as effective in killing the cause of the illness.</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Physically it is good for cold conditions of the digestive tract such as stress induced indigestion with bloating, flatulence and poor appetite. It is also good for muscle spasm in the digestive system.</a:t>
            </a:r>
            <a:endParaRPr sz="1700">
              <a:latin typeface="Lato"/>
              <a:ea typeface="Lato"/>
              <a:cs typeface="Lato"/>
              <a:sym typeface="Lato"/>
            </a:endParaRPr>
          </a:p>
        </p:txBody>
      </p:sp>
      <p:pic>
        <p:nvPicPr>
          <p:cNvPr id="220" name="Google Shape;220;p23"/>
          <p:cNvPicPr preferRelativeResize="0"/>
          <p:nvPr/>
        </p:nvPicPr>
        <p:blipFill rotWithShape="1">
          <a:blip r:embed="rId5">
            <a:alphaModFix/>
          </a:blip>
          <a:srcRect b="0" l="40048" r="40048" t="0"/>
          <a:stretch/>
        </p:blipFill>
        <p:spPr>
          <a:xfrm>
            <a:off x="7607447" y="0"/>
            <a:ext cx="1536553"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26" name="Google Shape;226;p24"/>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7" name="Google Shape;227;p24"/>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8" name="Google Shape;228;p24"/>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9" name="Google Shape;229;p24"/>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0" name="Google Shape;230;p24"/>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 name="Google Shape;231;p24"/>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2" name="Google Shape;232;p24"/>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3" name="Google Shape;233;p24"/>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4" name="Google Shape;234;p24"/>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5" name="Google Shape;235;p24"/>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 name="Google Shape;236;p24"/>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7" name="Google Shape;237;p24"/>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8" name="Google Shape;238;p24"/>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9" name="Google Shape;239;p24"/>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0" name="Google Shape;240;p24"/>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1" name="Google Shape;241;p24"/>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2" name="Google Shape;242;p24"/>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3" name="Google Shape;243;p24"/>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4" name="Google Shape;244;p24"/>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5" name="Google Shape;245;p24"/>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6" name="Google Shape;246;p24"/>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7" name="Google Shape;247;p24"/>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8" name="Google Shape;248;p24"/>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9" name="Google Shape;249;p24"/>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0" name="Google Shape;250;p24"/>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1" name="Google Shape;251;p24"/>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2" name="Google Shape;252;p24"/>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3" name="Google Shape;253;p24"/>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 name="Google Shape;254;p24"/>
          <p:cNvSpPr txBox="1"/>
          <p:nvPr>
            <p:ph type="title"/>
          </p:nvPr>
        </p:nvSpPr>
        <p:spPr>
          <a:xfrm>
            <a:off x="1726325" y="292605"/>
            <a:ext cx="5787600" cy="7587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None/>
            </a:pPr>
            <a:r>
              <a:rPr lang="en" sz="2300"/>
              <a:t>Cardamom</a:t>
            </a:r>
            <a:br>
              <a:rPr lang="en" sz="2500"/>
            </a:br>
            <a:r>
              <a:rPr b="0" lang="en" sz="2500"/>
              <a:t>(</a:t>
            </a:r>
            <a:r>
              <a:rPr b="0" i="1" lang="en" sz="2100"/>
              <a:t>Elettaria cardamomum)</a:t>
            </a:r>
            <a:br>
              <a:rPr b="0" i="1" lang="en" sz="1900"/>
            </a:br>
            <a:br>
              <a:rPr b="0" i="1" lang="en" sz="1900"/>
            </a:br>
            <a:endParaRPr b="0" i="1" sz="2500"/>
          </a:p>
        </p:txBody>
      </p:sp>
      <p:sp>
        <p:nvSpPr>
          <p:cNvPr id="255" name="Google Shape;255;p2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a:t>
            </a:r>
            <a:r>
              <a:rPr b="1" i="0" lang="en" sz="600" u="none" cap="none" strike="noStrike">
                <a:solidFill>
                  <a:schemeClr val="lt1"/>
                </a:solidFill>
                <a:latin typeface="Lato"/>
                <a:ea typeface="Lato"/>
                <a:cs typeface="Lato"/>
                <a:sym typeface="Lato"/>
              </a:rPr>
              <a:t> 2023</a:t>
            </a:r>
            <a:endParaRPr b="0" i="0" sz="600" u="none" cap="none" strike="noStrike">
              <a:solidFill>
                <a:schemeClr val="lt1"/>
              </a:solidFill>
              <a:latin typeface="Lato Black"/>
              <a:ea typeface="Lato Black"/>
              <a:cs typeface="Lato Black"/>
              <a:sym typeface="Lato Black"/>
            </a:endParaRPr>
          </a:p>
        </p:txBody>
      </p:sp>
      <p:sp>
        <p:nvSpPr>
          <p:cNvPr id="256" name="Google Shape;256;p24"/>
          <p:cNvSpPr txBox="1"/>
          <p:nvPr/>
        </p:nvSpPr>
        <p:spPr>
          <a:xfrm>
            <a:off x="1569200" y="1175025"/>
            <a:ext cx="5703300" cy="3475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Holmes suggests that cardamom is </a:t>
            </a:r>
            <a:r>
              <a:rPr lang="en" sz="1700">
                <a:latin typeface="Lato"/>
                <a:ea typeface="Lato"/>
                <a:cs typeface="Lato"/>
                <a:sym typeface="Lato"/>
              </a:rPr>
              <a:t>tailor-made for the individual suffering from chronic depression with anxiety and exhaustion.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It is said to be particularly good when there is poor quality sleep followed by exhaustion and low energy in the morning.</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It is recommended for chronic fatigue syndrome and therefore perhaps long covid where there is exhaustion.</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Cardamom is good for poor self confidence and emotional inhibition.</a:t>
            </a:r>
            <a:endParaRPr sz="1600">
              <a:latin typeface="Lato"/>
              <a:ea typeface="Lato"/>
              <a:cs typeface="Lato"/>
              <a:sym typeface="Lato"/>
            </a:endParaRPr>
          </a:p>
        </p:txBody>
      </p:sp>
      <p:pic>
        <p:nvPicPr>
          <p:cNvPr id="257" name="Google Shape;257;p24"/>
          <p:cNvPicPr preferRelativeResize="0"/>
          <p:nvPr/>
        </p:nvPicPr>
        <p:blipFill rotWithShape="1">
          <a:blip r:embed="rId5">
            <a:alphaModFix/>
          </a:blip>
          <a:srcRect b="0" l="40048" r="40048" t="0"/>
          <a:stretch/>
        </p:blipFill>
        <p:spPr>
          <a:xfrm>
            <a:off x="7607447" y="0"/>
            <a:ext cx="1536553"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5"/>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63" name="Google Shape;263;p25"/>
          <p:cNvSpPr/>
          <p:nvPr/>
        </p:nvSpPr>
        <p:spPr>
          <a:xfrm>
            <a:off x="742312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4" name="Google Shape;264;p25"/>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5" name="Google Shape;265;p25"/>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6" name="Google Shape;266;p25"/>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7" name="Google Shape;267;p25"/>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8" name="Google Shape;268;p25"/>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9" name="Google Shape;269;p25"/>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0" name="Google Shape;270;p25"/>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1" name="Google Shape;271;p25"/>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2" name="Google Shape;272;p25"/>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3" name="Google Shape;273;p25"/>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4" name="Google Shape;274;p25"/>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5" name="Google Shape;275;p25"/>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6" name="Google Shape;276;p25"/>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7" name="Google Shape;277;p25"/>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8" name="Google Shape;278;p25"/>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9" name="Google Shape;279;p25"/>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0" name="Google Shape;280;p25"/>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1" name="Google Shape;281;p25"/>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2" name="Google Shape;282;p25"/>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3" name="Google Shape;283;p25"/>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4" name="Google Shape;284;p25"/>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5" name="Google Shape;285;p25"/>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6" name="Google Shape;286;p25"/>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7" name="Google Shape;287;p25"/>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8" name="Google Shape;288;p25"/>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9" name="Google Shape;289;p25"/>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0" name="Google Shape;290;p25"/>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1" name="Google Shape;291;p25"/>
          <p:cNvSpPr txBox="1"/>
          <p:nvPr>
            <p:ph type="title"/>
          </p:nvPr>
        </p:nvSpPr>
        <p:spPr>
          <a:xfrm>
            <a:off x="1668775" y="292525"/>
            <a:ext cx="59022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Benzoin</a:t>
            </a:r>
            <a:br>
              <a:rPr b="0" i="1" lang="en" sz="1900"/>
            </a:br>
            <a:r>
              <a:rPr b="0" i="1" lang="en" sz="2100"/>
              <a:t>(Styrax benzoin)</a:t>
            </a:r>
            <a:br>
              <a:rPr b="0" i="1" lang="en" sz="1900"/>
            </a:br>
            <a:endParaRPr b="0" i="1" sz="2500"/>
          </a:p>
        </p:txBody>
      </p:sp>
      <p:sp>
        <p:nvSpPr>
          <p:cNvPr id="292" name="Google Shape;292;p25"/>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 2023</a:t>
            </a:r>
            <a:endParaRPr b="0" i="0" sz="600" u="none" cap="none" strike="noStrike">
              <a:solidFill>
                <a:schemeClr val="lt1"/>
              </a:solidFill>
              <a:latin typeface="Lato Black"/>
              <a:ea typeface="Lato Black"/>
              <a:cs typeface="Lato Black"/>
              <a:sym typeface="Lato Black"/>
            </a:endParaRPr>
          </a:p>
        </p:txBody>
      </p:sp>
      <p:sp>
        <p:nvSpPr>
          <p:cNvPr id="293" name="Google Shape;293;p25"/>
          <p:cNvSpPr txBox="1"/>
          <p:nvPr/>
        </p:nvSpPr>
        <p:spPr>
          <a:xfrm>
            <a:off x="1596300" y="1054700"/>
            <a:ext cx="5851200" cy="3767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600">
                <a:latin typeface="Lato"/>
                <a:ea typeface="Lato"/>
                <a:cs typeface="Lato"/>
                <a:sym typeface="Lato"/>
              </a:rPr>
              <a:t>Benzoin is a beautiful warming oil which is comforting to many ‘cool‘ conditions both physically or mentally.</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600">
                <a:latin typeface="Lato"/>
                <a:ea typeface="Lato"/>
                <a:cs typeface="Lato"/>
                <a:sym typeface="Lato"/>
              </a:rPr>
              <a:t>It has an ability to gently stimulate as well as soothe, it seems to ‘get things moving’ in the body, whether it be to clear mucus, stimulate the circulation, expel gas or increase the flow of urine.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600">
                <a:latin typeface="Lato"/>
                <a:ea typeface="Lato"/>
                <a:cs typeface="Lato"/>
                <a:sym typeface="Lato"/>
              </a:rPr>
              <a:t>Benzoin is a valuable treatment for colds, flu and bronchitis .Its value as an inhalation for sore throats and loss of voice  is probably its best known use.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600">
                <a:latin typeface="Lato"/>
                <a:ea typeface="Lato"/>
                <a:cs typeface="Lato"/>
                <a:sym typeface="Lato"/>
              </a:rPr>
              <a:t>Its stimulating properties help to clear mucus off the chest (make up a blend in carrier oil to rub into the chest).  It can also be used in steam inhalations for congested chests and even middle ear infections</a:t>
            </a:r>
            <a:endParaRPr sz="1600">
              <a:latin typeface="Lato"/>
              <a:ea typeface="Lato"/>
              <a:cs typeface="Lato"/>
              <a:sym typeface="Lato"/>
            </a:endParaRPr>
          </a:p>
        </p:txBody>
      </p:sp>
      <p:pic>
        <p:nvPicPr>
          <p:cNvPr id="294" name="Google Shape;294;p25"/>
          <p:cNvPicPr preferRelativeResize="0"/>
          <p:nvPr/>
        </p:nvPicPr>
        <p:blipFill rotWithShape="1">
          <a:blip r:embed="rId5">
            <a:alphaModFix/>
          </a:blip>
          <a:srcRect b="0" l="27509" r="27509" t="0"/>
          <a:stretch/>
        </p:blipFill>
        <p:spPr>
          <a:xfrm>
            <a:off x="7501890" y="-1"/>
            <a:ext cx="1543110" cy="5143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00" name="Google Shape;300;p26"/>
          <p:cNvSpPr/>
          <p:nvPr/>
        </p:nvSpPr>
        <p:spPr>
          <a:xfrm>
            <a:off x="742312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1" name="Google Shape;301;p2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2" name="Google Shape;302;p2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3" name="Google Shape;303;p2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4" name="Google Shape;304;p2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5" name="Google Shape;305;p2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6" name="Google Shape;306;p2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7" name="Google Shape;307;p2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8" name="Google Shape;308;p2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9" name="Google Shape;309;p2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0" name="Google Shape;310;p2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1" name="Google Shape;311;p2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2" name="Google Shape;312;p2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3" name="Google Shape;313;p2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4" name="Google Shape;314;p2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5" name="Google Shape;315;p2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6" name="Google Shape;316;p2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7" name="Google Shape;317;p2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8" name="Google Shape;318;p2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9" name="Google Shape;319;p2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0" name="Google Shape;320;p2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1" name="Google Shape;321;p2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2" name="Google Shape;322;p2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3" name="Google Shape;323;p2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4" name="Google Shape;324;p2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5" name="Google Shape;325;p2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6" name="Google Shape;326;p2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7" name="Google Shape;327;p2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8" name="Google Shape;328;p26"/>
          <p:cNvSpPr txBox="1"/>
          <p:nvPr>
            <p:ph type="title"/>
          </p:nvPr>
        </p:nvSpPr>
        <p:spPr>
          <a:xfrm>
            <a:off x="1635525" y="292525"/>
            <a:ext cx="59355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Benzoin</a:t>
            </a:r>
            <a:br>
              <a:rPr b="0" i="1" lang="en" sz="1900"/>
            </a:br>
            <a:r>
              <a:rPr b="0" i="1" lang="en" sz="2100"/>
              <a:t>(Styrax benzoin)</a:t>
            </a:r>
            <a:br>
              <a:rPr b="0" i="1" lang="en" sz="1900"/>
            </a:br>
            <a:endParaRPr b="0" i="1" sz="2500"/>
          </a:p>
        </p:txBody>
      </p:sp>
      <p:sp>
        <p:nvSpPr>
          <p:cNvPr id="329" name="Google Shape;329;p2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December 2023</a:t>
            </a:r>
            <a:endParaRPr b="0" i="0" sz="600" u="none" cap="none" strike="noStrike">
              <a:solidFill>
                <a:schemeClr val="lt1"/>
              </a:solidFill>
              <a:latin typeface="Lato Black"/>
              <a:ea typeface="Lato Black"/>
              <a:cs typeface="Lato Black"/>
              <a:sym typeface="Lato Black"/>
            </a:endParaRPr>
          </a:p>
        </p:txBody>
      </p:sp>
      <p:sp>
        <p:nvSpPr>
          <p:cNvPr id="330" name="Google Shape;330;p26"/>
          <p:cNvSpPr txBox="1"/>
          <p:nvPr/>
        </p:nvSpPr>
        <p:spPr>
          <a:xfrm>
            <a:off x="1635525" y="1054700"/>
            <a:ext cx="5787600" cy="37677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600"/>
              <a:buFont typeface="Arial"/>
              <a:buNone/>
            </a:pPr>
            <a:r>
              <a:rPr lang="en" sz="1500">
                <a:solidFill>
                  <a:schemeClr val="dk1"/>
                </a:solidFill>
                <a:latin typeface="Lato"/>
                <a:ea typeface="Lato"/>
                <a:cs typeface="Lato"/>
                <a:sym typeface="Lato"/>
              </a:rPr>
              <a:t>The combination of benzoin’s balsamic and vulnerary properties make it effective in the treatment of chapped skin, chilblains, frostbite and cuts.</a:t>
            </a:r>
            <a:endParaRPr sz="15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It is a valuable antiseptic for the </a:t>
            </a:r>
            <a:r>
              <a:rPr lang="en" sz="1500">
                <a:latin typeface="Lato"/>
                <a:ea typeface="Lato"/>
                <a:cs typeface="Lato"/>
                <a:sym typeface="Lato"/>
              </a:rPr>
              <a:t>urogenital</a:t>
            </a:r>
            <a:r>
              <a:rPr lang="en" sz="1500">
                <a:latin typeface="Lato"/>
                <a:ea typeface="Lato"/>
                <a:cs typeface="Lato"/>
                <a:sym typeface="Lato"/>
              </a:rPr>
              <a:t> tract, in both males and females.  Its antiseptic properties make it useful for treating urinary infections of a cold, damp nature.  This includes cystitis, urethritis characterised by a cramping pain and pale cloudy urine.</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On a psychological level Benzoin is deeply soothing, comforting and nurturing .  Patricia Davis recommends it for sadness and </a:t>
            </a:r>
            <a:r>
              <a:rPr lang="en" sz="1500">
                <a:latin typeface="Lato"/>
                <a:ea typeface="Lato"/>
                <a:cs typeface="Lato"/>
                <a:sym typeface="Lato"/>
              </a:rPr>
              <a:t>loneliness</a:t>
            </a:r>
            <a:r>
              <a:rPr lang="en" sz="1500">
                <a:latin typeface="Lato"/>
                <a:ea typeface="Lato"/>
                <a:cs typeface="Lato"/>
                <a:sym typeface="Lato"/>
              </a:rPr>
              <a:t>, both cold feelings.</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Mojay states that  “the ability of benzoin to help calm, centre and reassure also makes it suitable for those who feel emotionally needy and neglected”</a:t>
            </a:r>
            <a:endParaRPr sz="1500">
              <a:latin typeface="Lato"/>
              <a:ea typeface="Lato"/>
              <a:cs typeface="Lato"/>
              <a:sym typeface="Lato"/>
            </a:endParaRPr>
          </a:p>
        </p:txBody>
      </p:sp>
      <p:pic>
        <p:nvPicPr>
          <p:cNvPr id="331" name="Google Shape;331;p26"/>
          <p:cNvPicPr preferRelativeResize="0"/>
          <p:nvPr/>
        </p:nvPicPr>
        <p:blipFill rotWithShape="1">
          <a:blip r:embed="rId5">
            <a:alphaModFix/>
          </a:blip>
          <a:srcRect b="0" l="27509" r="27509" t="0"/>
          <a:stretch/>
        </p:blipFill>
        <p:spPr>
          <a:xfrm>
            <a:off x="7423115" y="-1"/>
            <a:ext cx="1543110" cy="5143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7"/>
          <p:cNvSpPr/>
          <p:nvPr/>
        </p:nvSpPr>
        <p:spPr>
          <a:xfrm>
            <a:off x="-10415"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37" name="Google Shape;337;p27"/>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8" name="Google Shape;338;p27"/>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9" name="Google Shape;339;p27"/>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0" name="Google Shape;340;p27"/>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1" name="Google Shape;341;p27"/>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2" name="Google Shape;342;p27"/>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3" name="Google Shape;343;p27"/>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4" name="Google Shape;344;p27"/>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5" name="Google Shape;345;p27"/>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6" name="Google Shape;346;p27"/>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7" name="Google Shape;347;p27"/>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8" name="Google Shape;348;p27"/>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9" name="Google Shape;349;p27"/>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0" name="Google Shape;350;p27"/>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1" name="Google Shape;351;p27"/>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2" name="Google Shape;352;p27"/>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3" name="Google Shape;353;p27"/>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4" name="Google Shape;354;p27"/>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5" name="Google Shape;355;p27"/>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6" name="Google Shape;356;p27"/>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7" name="Google Shape;357;p27"/>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8" name="Google Shape;358;p27"/>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9" name="Google Shape;359;p27"/>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0" name="Google Shape;360;p27"/>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1" name="Google Shape;361;p27"/>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2" name="Google Shape;362;p27"/>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3" name="Google Shape;363;p27"/>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4" name="Google Shape;364;p27"/>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5" name="Google Shape;365;p27"/>
          <p:cNvSpPr txBox="1"/>
          <p:nvPr>
            <p:ph type="title"/>
          </p:nvPr>
        </p:nvSpPr>
        <p:spPr>
          <a:xfrm>
            <a:off x="1726315" y="292597"/>
            <a:ext cx="57876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Bitter Orange</a:t>
            </a:r>
            <a:br>
              <a:rPr b="0" i="1" lang="en" sz="1900"/>
            </a:br>
            <a:r>
              <a:rPr b="0" i="1" lang="en" sz="1900"/>
              <a:t>(Citrus aurantium var amara)</a:t>
            </a:r>
            <a:br>
              <a:rPr b="0" i="1" lang="en" sz="1900"/>
            </a:br>
            <a:endParaRPr b="0" i="1" sz="2500"/>
          </a:p>
        </p:txBody>
      </p:sp>
      <p:sp>
        <p:nvSpPr>
          <p:cNvPr id="366" name="Google Shape;366;p27"/>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October 2023</a:t>
            </a:r>
            <a:endParaRPr b="0" i="0" sz="600" u="none" cap="none" strike="noStrike">
              <a:solidFill>
                <a:schemeClr val="lt1"/>
              </a:solidFill>
              <a:latin typeface="Lato Black"/>
              <a:ea typeface="Lato Black"/>
              <a:cs typeface="Lato Black"/>
              <a:sym typeface="Lato Black"/>
            </a:endParaRPr>
          </a:p>
        </p:txBody>
      </p:sp>
      <p:sp>
        <p:nvSpPr>
          <p:cNvPr id="367" name="Google Shape;367;p27"/>
          <p:cNvSpPr txBox="1"/>
          <p:nvPr/>
        </p:nvSpPr>
        <p:spPr>
          <a:xfrm>
            <a:off x="1719820" y="1054695"/>
            <a:ext cx="5703300" cy="5661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descr="brown dried leaves on ground" id="368" name="Google Shape;368;p27"/>
          <p:cNvPicPr preferRelativeResize="0"/>
          <p:nvPr/>
        </p:nvPicPr>
        <p:blipFill rotWithShape="1">
          <a:blip r:embed="rId5">
            <a:alphaModFix/>
          </a:blip>
          <a:srcRect b="0" l="84145" r="0" t="0"/>
          <a:stretch/>
        </p:blipFill>
        <p:spPr>
          <a:xfrm>
            <a:off x="7600471" y="0"/>
            <a:ext cx="1541905" cy="5143501"/>
          </a:xfrm>
          <a:prstGeom prst="rect">
            <a:avLst/>
          </a:prstGeom>
          <a:noFill/>
          <a:ln>
            <a:noFill/>
          </a:ln>
        </p:spPr>
      </p:pic>
      <p:sp>
        <p:nvSpPr>
          <p:cNvPr id="369" name="Google Shape;369;p27"/>
          <p:cNvSpPr/>
          <p:nvPr/>
        </p:nvSpPr>
        <p:spPr>
          <a:xfrm>
            <a:off x="-1585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70" name="Google Shape;370;p27"/>
          <p:cNvSpPr/>
          <p:nvPr/>
        </p:nvSpPr>
        <p:spPr>
          <a:xfrm>
            <a:off x="759546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1" name="Google Shape;371;p27"/>
          <p:cNvSpPr/>
          <p:nvPr/>
        </p:nvSpPr>
        <p:spPr>
          <a:xfrm>
            <a:off x="1536472"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2" name="Google Shape;372;p27"/>
          <p:cNvSpPr/>
          <p:nvPr/>
        </p:nvSpPr>
        <p:spPr>
          <a:xfrm>
            <a:off x="352994"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3" name="Google Shape;373;p27"/>
          <p:cNvSpPr/>
          <p:nvPr/>
        </p:nvSpPr>
        <p:spPr>
          <a:xfrm>
            <a:off x="399698"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4" name="Google Shape;374;p27"/>
          <p:cNvSpPr/>
          <p:nvPr/>
        </p:nvSpPr>
        <p:spPr>
          <a:xfrm>
            <a:off x="841095"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5" name="Google Shape;375;p27"/>
          <p:cNvSpPr/>
          <p:nvPr/>
        </p:nvSpPr>
        <p:spPr>
          <a:xfrm>
            <a:off x="496341"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6" name="Google Shape;376;p27"/>
          <p:cNvSpPr/>
          <p:nvPr/>
        </p:nvSpPr>
        <p:spPr>
          <a:xfrm>
            <a:off x="520333"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7" name="Google Shape;377;p27"/>
          <p:cNvSpPr/>
          <p:nvPr/>
        </p:nvSpPr>
        <p:spPr>
          <a:xfrm>
            <a:off x="769437"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8" name="Google Shape;378;p27"/>
          <p:cNvSpPr/>
          <p:nvPr/>
        </p:nvSpPr>
        <p:spPr>
          <a:xfrm>
            <a:off x="598177"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9" name="Google Shape;379;p27"/>
          <p:cNvSpPr/>
          <p:nvPr/>
        </p:nvSpPr>
        <p:spPr>
          <a:xfrm>
            <a:off x="769437"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0" name="Google Shape;380;p27"/>
          <p:cNvSpPr/>
          <p:nvPr/>
        </p:nvSpPr>
        <p:spPr>
          <a:xfrm>
            <a:off x="629920"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1" name="Google Shape;381;p27"/>
          <p:cNvSpPr/>
          <p:nvPr/>
        </p:nvSpPr>
        <p:spPr>
          <a:xfrm>
            <a:off x="681707"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2" name="Google Shape;382;p27"/>
          <p:cNvSpPr/>
          <p:nvPr/>
        </p:nvSpPr>
        <p:spPr>
          <a:xfrm>
            <a:off x="684209"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3" name="Google Shape;383;p27"/>
          <p:cNvSpPr/>
          <p:nvPr/>
        </p:nvSpPr>
        <p:spPr>
          <a:xfrm>
            <a:off x="704061"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4" name="Google Shape;384;p27"/>
          <p:cNvSpPr/>
          <p:nvPr/>
        </p:nvSpPr>
        <p:spPr>
          <a:xfrm>
            <a:off x="703153"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5" name="Google Shape;385;p27"/>
          <p:cNvSpPr/>
          <p:nvPr/>
        </p:nvSpPr>
        <p:spPr>
          <a:xfrm>
            <a:off x="700651"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6" name="Google Shape;386;p27"/>
          <p:cNvSpPr/>
          <p:nvPr/>
        </p:nvSpPr>
        <p:spPr>
          <a:xfrm>
            <a:off x="785033"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7" name="Google Shape;387;p27"/>
          <p:cNvSpPr/>
          <p:nvPr/>
        </p:nvSpPr>
        <p:spPr>
          <a:xfrm>
            <a:off x="836820"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8" name="Google Shape;388;p27"/>
          <p:cNvSpPr/>
          <p:nvPr/>
        </p:nvSpPr>
        <p:spPr>
          <a:xfrm>
            <a:off x="839319"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9" name="Google Shape;389;p27"/>
          <p:cNvSpPr/>
          <p:nvPr/>
        </p:nvSpPr>
        <p:spPr>
          <a:xfrm>
            <a:off x="859173"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0" name="Google Shape;390;p27"/>
          <p:cNvSpPr/>
          <p:nvPr/>
        </p:nvSpPr>
        <p:spPr>
          <a:xfrm>
            <a:off x="858266"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1" name="Google Shape;391;p27"/>
          <p:cNvSpPr/>
          <p:nvPr/>
        </p:nvSpPr>
        <p:spPr>
          <a:xfrm>
            <a:off x="855765"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2" name="Google Shape;392;p27"/>
          <p:cNvSpPr/>
          <p:nvPr/>
        </p:nvSpPr>
        <p:spPr>
          <a:xfrm>
            <a:off x="768326"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3" name="Google Shape;393;p27"/>
          <p:cNvSpPr/>
          <p:nvPr/>
        </p:nvSpPr>
        <p:spPr>
          <a:xfrm>
            <a:off x="520833"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4" name="Google Shape;394;p27"/>
          <p:cNvSpPr/>
          <p:nvPr/>
        </p:nvSpPr>
        <p:spPr>
          <a:xfrm>
            <a:off x="521711"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5" name="Google Shape;395;p27"/>
          <p:cNvSpPr/>
          <p:nvPr/>
        </p:nvSpPr>
        <p:spPr>
          <a:xfrm>
            <a:off x="769437"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6" name="Google Shape;396;p27"/>
          <p:cNvSpPr/>
          <p:nvPr/>
        </p:nvSpPr>
        <p:spPr>
          <a:xfrm>
            <a:off x="518128"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7" name="Google Shape;397;p27"/>
          <p:cNvSpPr/>
          <p:nvPr/>
        </p:nvSpPr>
        <p:spPr>
          <a:xfrm>
            <a:off x="481558"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8" name="Google Shape;398;p27"/>
          <p:cNvSpPr txBox="1"/>
          <p:nvPr/>
        </p:nvSpPr>
        <p:spPr>
          <a:xfrm>
            <a:off x="334376"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0" i="0" sz="600" u="none" cap="none" strike="noStrike">
              <a:solidFill>
                <a:schemeClr val="lt1"/>
              </a:solidFill>
              <a:latin typeface="Lato Black"/>
              <a:ea typeface="Lato Black"/>
              <a:cs typeface="Lato Black"/>
              <a:sym typeface="Lato Black"/>
            </a:endParaRPr>
          </a:p>
        </p:txBody>
      </p:sp>
      <p:sp>
        <p:nvSpPr>
          <p:cNvPr id="399" name="Google Shape;399;p27"/>
          <p:cNvSpPr txBox="1"/>
          <p:nvPr/>
        </p:nvSpPr>
        <p:spPr>
          <a:xfrm>
            <a:off x="1714385" y="1054695"/>
            <a:ext cx="5703300" cy="32751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600"/>
              <a:t>The bitter orange flower and bitter orange oil are used for gastrointestinal disorders including stomach ulcers, constipation, diarrhoea, cramps and intestinal gas.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It has also been recommended for regulating fat levels in the blood and lowering blood sugar in people with diabetes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In 2013 a study was carried out on 126 women in labour to see if bitter orange oil helped in labour pain. The results of the study showed that it did reduce the pain. ‘The method is recommended for implementation as an approach to reduce labour pain based on its low cost, ease of application, and non-invasiveness.’</a:t>
            </a:r>
            <a:endParaRPr sz="1600"/>
          </a:p>
        </p:txBody>
      </p:sp>
      <p:pic>
        <p:nvPicPr>
          <p:cNvPr id="400" name="Google Shape;400;p27"/>
          <p:cNvPicPr preferRelativeResize="0"/>
          <p:nvPr/>
        </p:nvPicPr>
        <p:blipFill rotWithShape="1">
          <a:blip r:embed="rId6">
            <a:alphaModFix/>
          </a:blip>
          <a:srcRect b="0" l="30013" r="30017" t="0"/>
          <a:stretch/>
        </p:blipFill>
        <p:spPr>
          <a:xfrm>
            <a:off x="7595036" y="0"/>
            <a:ext cx="1541906"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8"/>
          <p:cNvSpPr/>
          <p:nvPr/>
        </p:nvSpPr>
        <p:spPr>
          <a:xfrm>
            <a:off x="-10415"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6" name="Google Shape;406;p28"/>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7" name="Google Shape;407;p28"/>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8" name="Google Shape;408;p28"/>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9" name="Google Shape;409;p28"/>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0" name="Google Shape;410;p28"/>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1" name="Google Shape;411;p28"/>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2" name="Google Shape;412;p28"/>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3" name="Google Shape;413;p28"/>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4" name="Google Shape;414;p28"/>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5" name="Google Shape;415;p28"/>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6" name="Google Shape;416;p28"/>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7" name="Google Shape;417;p28"/>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8" name="Google Shape;418;p28"/>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9" name="Google Shape;419;p28"/>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0" name="Google Shape;420;p28"/>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1" name="Google Shape;421;p28"/>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2" name="Google Shape;422;p28"/>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3" name="Google Shape;423;p28"/>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4" name="Google Shape;424;p28"/>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5" name="Google Shape;425;p28"/>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6" name="Google Shape;426;p28"/>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7" name="Google Shape;427;p28"/>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8" name="Google Shape;428;p28"/>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9" name="Google Shape;429;p28"/>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0" name="Google Shape;430;p28"/>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1" name="Google Shape;431;p28"/>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2" name="Google Shape;432;p28"/>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3" name="Google Shape;433;p28"/>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4" name="Google Shape;434;p28"/>
          <p:cNvSpPr txBox="1"/>
          <p:nvPr>
            <p:ph type="title"/>
          </p:nvPr>
        </p:nvSpPr>
        <p:spPr>
          <a:xfrm>
            <a:off x="1726315" y="292597"/>
            <a:ext cx="57876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Bitter Orange</a:t>
            </a:r>
            <a:br>
              <a:rPr b="0" i="1" lang="en" sz="1900"/>
            </a:br>
            <a:r>
              <a:rPr b="0" i="1" lang="en" sz="1900"/>
              <a:t>(Citrus aurantium var amara)</a:t>
            </a:r>
            <a:br>
              <a:rPr b="0" i="1" lang="en" sz="1900"/>
            </a:br>
            <a:endParaRPr b="0" i="1" sz="2500"/>
          </a:p>
        </p:txBody>
      </p:sp>
      <p:sp>
        <p:nvSpPr>
          <p:cNvPr id="435" name="Google Shape;435;p28"/>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October 2023</a:t>
            </a:r>
            <a:endParaRPr b="0" i="0" sz="600" u="none" cap="none" strike="noStrike">
              <a:solidFill>
                <a:schemeClr val="lt1"/>
              </a:solidFill>
              <a:latin typeface="Lato Black"/>
              <a:ea typeface="Lato Black"/>
              <a:cs typeface="Lato Black"/>
              <a:sym typeface="Lato Black"/>
            </a:endParaRPr>
          </a:p>
        </p:txBody>
      </p:sp>
      <p:sp>
        <p:nvSpPr>
          <p:cNvPr id="436" name="Google Shape;436;p28"/>
          <p:cNvSpPr txBox="1"/>
          <p:nvPr/>
        </p:nvSpPr>
        <p:spPr>
          <a:xfrm>
            <a:off x="1719820" y="1054695"/>
            <a:ext cx="5703300" cy="5661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descr="brown dried leaves on ground" id="437" name="Google Shape;437;p28"/>
          <p:cNvPicPr preferRelativeResize="0"/>
          <p:nvPr/>
        </p:nvPicPr>
        <p:blipFill rotWithShape="1">
          <a:blip r:embed="rId5">
            <a:alphaModFix/>
          </a:blip>
          <a:srcRect b="0" l="84145" r="0" t="0"/>
          <a:stretch/>
        </p:blipFill>
        <p:spPr>
          <a:xfrm>
            <a:off x="7600471" y="0"/>
            <a:ext cx="1541905" cy="5143501"/>
          </a:xfrm>
          <a:prstGeom prst="rect">
            <a:avLst/>
          </a:prstGeom>
          <a:noFill/>
          <a:ln>
            <a:noFill/>
          </a:ln>
        </p:spPr>
      </p:pic>
      <p:sp>
        <p:nvSpPr>
          <p:cNvPr id="438" name="Google Shape;438;p28"/>
          <p:cNvSpPr/>
          <p:nvPr/>
        </p:nvSpPr>
        <p:spPr>
          <a:xfrm>
            <a:off x="-1585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39" name="Google Shape;439;p28"/>
          <p:cNvSpPr/>
          <p:nvPr/>
        </p:nvSpPr>
        <p:spPr>
          <a:xfrm>
            <a:off x="759546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0" name="Google Shape;440;p28"/>
          <p:cNvSpPr/>
          <p:nvPr/>
        </p:nvSpPr>
        <p:spPr>
          <a:xfrm>
            <a:off x="1536472"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1" name="Google Shape;441;p28"/>
          <p:cNvSpPr/>
          <p:nvPr/>
        </p:nvSpPr>
        <p:spPr>
          <a:xfrm>
            <a:off x="352994"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2" name="Google Shape;442;p28"/>
          <p:cNvSpPr/>
          <p:nvPr/>
        </p:nvSpPr>
        <p:spPr>
          <a:xfrm>
            <a:off x="399698"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3" name="Google Shape;443;p28"/>
          <p:cNvSpPr/>
          <p:nvPr/>
        </p:nvSpPr>
        <p:spPr>
          <a:xfrm>
            <a:off x="841095"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4" name="Google Shape;444;p28"/>
          <p:cNvSpPr/>
          <p:nvPr/>
        </p:nvSpPr>
        <p:spPr>
          <a:xfrm>
            <a:off x="496341"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5" name="Google Shape;445;p28"/>
          <p:cNvSpPr/>
          <p:nvPr/>
        </p:nvSpPr>
        <p:spPr>
          <a:xfrm>
            <a:off x="520333"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6" name="Google Shape;446;p28"/>
          <p:cNvSpPr/>
          <p:nvPr/>
        </p:nvSpPr>
        <p:spPr>
          <a:xfrm>
            <a:off x="769437"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7" name="Google Shape;447;p28"/>
          <p:cNvSpPr/>
          <p:nvPr/>
        </p:nvSpPr>
        <p:spPr>
          <a:xfrm>
            <a:off x="598177"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8" name="Google Shape;448;p28"/>
          <p:cNvSpPr/>
          <p:nvPr/>
        </p:nvSpPr>
        <p:spPr>
          <a:xfrm>
            <a:off x="769437"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9" name="Google Shape;449;p28"/>
          <p:cNvSpPr/>
          <p:nvPr/>
        </p:nvSpPr>
        <p:spPr>
          <a:xfrm>
            <a:off x="629920"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0" name="Google Shape;450;p28"/>
          <p:cNvSpPr/>
          <p:nvPr/>
        </p:nvSpPr>
        <p:spPr>
          <a:xfrm>
            <a:off x="681707"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1" name="Google Shape;451;p28"/>
          <p:cNvSpPr/>
          <p:nvPr/>
        </p:nvSpPr>
        <p:spPr>
          <a:xfrm>
            <a:off x="684209"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2" name="Google Shape;452;p28"/>
          <p:cNvSpPr/>
          <p:nvPr/>
        </p:nvSpPr>
        <p:spPr>
          <a:xfrm>
            <a:off x="704061"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3" name="Google Shape;453;p28"/>
          <p:cNvSpPr/>
          <p:nvPr/>
        </p:nvSpPr>
        <p:spPr>
          <a:xfrm>
            <a:off x="703153"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4" name="Google Shape;454;p28"/>
          <p:cNvSpPr/>
          <p:nvPr/>
        </p:nvSpPr>
        <p:spPr>
          <a:xfrm>
            <a:off x="700651"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5" name="Google Shape;455;p28"/>
          <p:cNvSpPr/>
          <p:nvPr/>
        </p:nvSpPr>
        <p:spPr>
          <a:xfrm>
            <a:off x="785033"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6" name="Google Shape;456;p28"/>
          <p:cNvSpPr/>
          <p:nvPr/>
        </p:nvSpPr>
        <p:spPr>
          <a:xfrm>
            <a:off x="836820"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7" name="Google Shape;457;p28"/>
          <p:cNvSpPr/>
          <p:nvPr/>
        </p:nvSpPr>
        <p:spPr>
          <a:xfrm>
            <a:off x="839319"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8" name="Google Shape;458;p28"/>
          <p:cNvSpPr/>
          <p:nvPr/>
        </p:nvSpPr>
        <p:spPr>
          <a:xfrm>
            <a:off x="859173"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9" name="Google Shape;459;p28"/>
          <p:cNvSpPr/>
          <p:nvPr/>
        </p:nvSpPr>
        <p:spPr>
          <a:xfrm>
            <a:off x="858266"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0" name="Google Shape;460;p28"/>
          <p:cNvSpPr/>
          <p:nvPr/>
        </p:nvSpPr>
        <p:spPr>
          <a:xfrm>
            <a:off x="855765"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1" name="Google Shape;461;p28"/>
          <p:cNvSpPr/>
          <p:nvPr/>
        </p:nvSpPr>
        <p:spPr>
          <a:xfrm>
            <a:off x="768326"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2" name="Google Shape;462;p28"/>
          <p:cNvSpPr/>
          <p:nvPr/>
        </p:nvSpPr>
        <p:spPr>
          <a:xfrm>
            <a:off x="520833"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3" name="Google Shape;463;p28"/>
          <p:cNvSpPr/>
          <p:nvPr/>
        </p:nvSpPr>
        <p:spPr>
          <a:xfrm>
            <a:off x="521711"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4" name="Google Shape;464;p28"/>
          <p:cNvSpPr/>
          <p:nvPr/>
        </p:nvSpPr>
        <p:spPr>
          <a:xfrm>
            <a:off x="769437"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5" name="Google Shape;465;p28"/>
          <p:cNvSpPr/>
          <p:nvPr/>
        </p:nvSpPr>
        <p:spPr>
          <a:xfrm>
            <a:off x="518128"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6" name="Google Shape;466;p28"/>
          <p:cNvSpPr/>
          <p:nvPr/>
        </p:nvSpPr>
        <p:spPr>
          <a:xfrm>
            <a:off x="481558"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7" name="Google Shape;467;p28"/>
          <p:cNvSpPr txBox="1"/>
          <p:nvPr/>
        </p:nvSpPr>
        <p:spPr>
          <a:xfrm>
            <a:off x="334376"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Decem</a:t>
            </a:r>
            <a:r>
              <a:rPr b="1" i="0" lang="en" sz="600" u="none" cap="none" strike="noStrike">
                <a:solidFill>
                  <a:schemeClr val="lt1"/>
                </a:solidFill>
                <a:latin typeface="Lato"/>
                <a:ea typeface="Lato"/>
                <a:cs typeface="Lato"/>
                <a:sym typeface="Lato"/>
              </a:rPr>
              <a:t>ber 2023</a:t>
            </a:r>
            <a:endParaRPr b="0" i="0" sz="600" u="none" cap="none" strike="noStrike">
              <a:solidFill>
                <a:schemeClr val="lt1"/>
              </a:solidFill>
              <a:latin typeface="Lato Black"/>
              <a:ea typeface="Lato Black"/>
              <a:cs typeface="Lato Black"/>
              <a:sym typeface="Lato Black"/>
            </a:endParaRPr>
          </a:p>
        </p:txBody>
      </p:sp>
      <p:sp>
        <p:nvSpPr>
          <p:cNvPr id="468" name="Google Shape;468;p28"/>
          <p:cNvSpPr txBox="1"/>
          <p:nvPr/>
        </p:nvSpPr>
        <p:spPr>
          <a:xfrm>
            <a:off x="1714385" y="1054695"/>
            <a:ext cx="5703300" cy="37677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500"/>
              <a:t>Bitter Orange essential oil is a good general skin tonic and can help detoxify congested skin. It is particularly beneficial for acne, older, mature skin, dry irritated skin and dermatitis. Research has shown that it might be effective for treatment of fungal skin infections.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It is also beneficial for chronic fatigue syndrome as it boosts the immune system, uplifts and detoxes the system and is good for general tiredness.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In Ayurvedic medicine bitter orange oil is used for meditation practice and it is said that afterwards you will feel fresh and more confident.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Like sweet orange, bitter orange oil is a cheery and uplifting oil and can be beneficial for anxiety and stress</a:t>
            </a:r>
            <a:endParaRPr/>
          </a:p>
        </p:txBody>
      </p:sp>
      <p:pic>
        <p:nvPicPr>
          <p:cNvPr id="469" name="Google Shape;469;p28"/>
          <p:cNvPicPr preferRelativeResize="0"/>
          <p:nvPr/>
        </p:nvPicPr>
        <p:blipFill rotWithShape="1">
          <a:blip r:embed="rId6">
            <a:alphaModFix/>
          </a:blip>
          <a:srcRect b="0" l="30013" r="30017" t="0"/>
          <a:stretch/>
        </p:blipFill>
        <p:spPr>
          <a:xfrm>
            <a:off x="7595036" y="0"/>
            <a:ext cx="1541906"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