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47" r:id="rId5"/>
    <p:sldId id="409" r:id="rId6"/>
    <p:sldId id="410" r:id="rId7"/>
    <p:sldId id="411" r:id="rId8"/>
    <p:sldId id="335" r:id="rId9"/>
    <p:sldId id="336" r:id="rId10"/>
    <p:sldId id="327" r:id="rId11"/>
    <p:sldId id="413" r:id="rId12"/>
    <p:sldId id="334" r:id="rId13"/>
    <p:sldId id="341" r:id="rId14"/>
    <p:sldId id="348" r:id="rId15"/>
    <p:sldId id="339" r:id="rId16"/>
    <p:sldId id="367" r:id="rId17"/>
  </p:sldIdLst>
  <p:sldSz cx="10693400" cy="7562850"/>
  <p:notesSz cx="7562850" cy="10693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E43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p:cViewPr varScale="1">
        <p:scale>
          <a:sx n="62" d="100"/>
          <a:sy n="62" d="100"/>
        </p:scale>
        <p:origin x="606" y="7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277310" cy="53422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4419" y="2"/>
            <a:ext cx="3276187" cy="534221"/>
          </a:xfrm>
          <a:prstGeom prst="rect">
            <a:avLst/>
          </a:prstGeom>
        </p:spPr>
        <p:txBody>
          <a:bodyPr vert="horz" lIns="91440" tIns="45720" rIns="91440" bIns="45720" rtlCol="0"/>
          <a:lstStyle>
            <a:lvl1pPr algn="r">
              <a:defRPr sz="1200"/>
            </a:lvl1pPr>
          </a:lstStyle>
          <a:p>
            <a:fld id="{7E564147-9379-4D09-B333-2254FBEF5298}" type="datetimeFigureOut">
              <a:rPr lang="en-GB" smtClean="0"/>
              <a:t>07/01/2024</a:t>
            </a:fld>
            <a:endParaRPr lang="en-GB"/>
          </a:p>
        </p:txBody>
      </p:sp>
      <p:sp>
        <p:nvSpPr>
          <p:cNvPr id="4" name="Slide Image Placeholder 3"/>
          <p:cNvSpPr>
            <a:spLocks noGrp="1" noRot="1" noChangeAspect="1"/>
          </p:cNvSpPr>
          <p:nvPr>
            <p:ph type="sldImg" idx="2"/>
          </p:nvPr>
        </p:nvSpPr>
        <p:spPr>
          <a:xfrm>
            <a:off x="947738" y="801688"/>
            <a:ext cx="5667375" cy="40100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6734" y="5079590"/>
            <a:ext cx="6049382" cy="481247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6937"/>
            <a:ext cx="3277310" cy="5342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4419" y="10156937"/>
            <a:ext cx="3276187" cy="534221"/>
          </a:xfrm>
          <a:prstGeom prst="rect">
            <a:avLst/>
          </a:prstGeom>
        </p:spPr>
        <p:txBody>
          <a:bodyPr vert="horz" lIns="91440" tIns="45720" rIns="91440" bIns="45720" rtlCol="0" anchor="b"/>
          <a:lstStyle>
            <a:lvl1pPr algn="r">
              <a:defRPr sz="1200"/>
            </a:lvl1pPr>
          </a:lstStyle>
          <a:p>
            <a:fld id="{9346F9B1-088D-42F2-B703-45101E413DF0}" type="slidenum">
              <a:rPr lang="en-GB" smtClean="0"/>
              <a:t>‹#›</a:t>
            </a:fld>
            <a:endParaRPr lang="en-GB"/>
          </a:p>
        </p:txBody>
      </p:sp>
    </p:spTree>
    <p:extLst>
      <p:ext uri="{BB962C8B-B14F-4D97-AF65-F5344CB8AC3E}">
        <p14:creationId xmlns:p14="http://schemas.microsoft.com/office/powerpoint/2010/main" val="402040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algn="r">
              <a:buSzPts val="1200"/>
            </a:pPr>
            <a:fld id="{00000000-1234-1234-1234-123412341234}" type="slidenum">
              <a:rPr lang="en-GB" sz="1100">
                <a:solidFill>
                  <a:schemeClr val="dk1"/>
                </a:solidFill>
                <a:latin typeface="Calibri"/>
                <a:ea typeface="Calibri"/>
                <a:cs typeface="Calibri"/>
                <a:sym typeface="Calibri"/>
              </a:rPr>
              <a:pPr algn="r">
                <a:buSzPts val="1200"/>
              </a:pPr>
              <a:t>2</a:t>
            </a:fld>
            <a:endParaRPr lang="en-GB" sz="1100">
              <a:solidFill>
                <a:schemeClr val="dk1"/>
              </a:solidFill>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90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8:notes"/>
          <p:cNvSpPr txBox="1">
            <a:spLocks noGrp="1"/>
          </p:cNvSpPr>
          <p:nvPr>
            <p:ph type="body" idx="1"/>
          </p:nvPr>
        </p:nvSpPr>
        <p:spPr>
          <a:xfrm>
            <a:off x="756734" y="5079590"/>
            <a:ext cx="6049382" cy="481247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18: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GB" sz="11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200"/>
                <a:buFontTx/>
                <a:buNone/>
                <a:tabLst/>
                <a:defRPr/>
              </a:pPr>
              <a:t>3</a:t>
            </a:fld>
            <a:endParaRPr kumimoji="0" lang="en-GB" sz="11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784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0171" y="4715362"/>
            <a:ext cx="5437333" cy="4467404"/>
          </a:xfrm>
          <a:prstGeom prst="rect">
            <a:avLst/>
          </a:prstGeom>
          <a:noFill/>
          <a:ln>
            <a:noFill/>
          </a:ln>
        </p:spPr>
        <p:txBody>
          <a:bodyPr spcFirstLastPara="1" wrap="square" lIns="83745" tIns="41861" rIns="83745" bIns="41861" anchor="t" anchorCtr="0">
            <a:noAutofit/>
          </a:bodyPr>
          <a:lstStyle/>
          <a:p>
            <a:pPr marL="0" indent="0"/>
            <a:endParaRPr/>
          </a:p>
        </p:txBody>
      </p:sp>
      <p:sp>
        <p:nvSpPr>
          <p:cNvPr id="61" name="Google Shape;61;p2:notes"/>
          <p:cNvSpPr>
            <a:spLocks noGrp="1" noRot="1" noChangeAspect="1"/>
          </p:cNvSpPr>
          <p:nvPr>
            <p:ph type="sldImg" idx="2"/>
          </p:nvPr>
        </p:nvSpPr>
        <p:spPr>
          <a:xfrm>
            <a:off x="768350" y="744538"/>
            <a:ext cx="52609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Slide Number Placeholder 1">
            <a:extLst>
              <a:ext uri="{FF2B5EF4-FFF2-40B4-BE49-F238E27FC236}">
                <a16:creationId xmlns:a16="http://schemas.microsoft.com/office/drawing/2014/main" id="{03CD8623-1306-2F6C-38F2-5B6ECA139A7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GB" sz="11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200"/>
                <a:buFontTx/>
                <a:buNone/>
                <a:tabLst/>
                <a:defRPr/>
              </a:pPr>
              <a:t>4</a:t>
            </a:fld>
            <a:endParaRPr kumimoji="0" lang="en-GB" sz="11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 name="Date Placeholder 2">
            <a:extLst>
              <a:ext uri="{FF2B5EF4-FFF2-40B4-BE49-F238E27FC236}">
                <a16:creationId xmlns:a16="http://schemas.microsoft.com/office/drawing/2014/main" id="{08C25F66-A33E-A523-35C3-427F709018F5}"/>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335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76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17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29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906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99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756734" y="5079590"/>
            <a:ext cx="6049382" cy="481247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2:notes"/>
          <p:cNvSpPr>
            <a:spLocks noGrp="1" noRot="1" noChangeAspect="1"/>
          </p:cNvSpPr>
          <p:nvPr>
            <p:ph type="sldImg" idx="2"/>
          </p:nvPr>
        </p:nvSpPr>
        <p:spPr>
          <a:xfrm>
            <a:off x="947738" y="801688"/>
            <a:ext cx="5667375"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7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6" y="2344483"/>
            <a:ext cx="9089391"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1" y="4235196"/>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17" name="bk object 17"/>
          <p:cNvSpPr/>
          <p:nvPr/>
        </p:nvSpPr>
        <p:spPr>
          <a:xfrm>
            <a:off x="1803175"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20"/>
            <a:ext cx="5853430" cy="215406"/>
          </a:xfrm>
        </p:spPr>
        <p:txBody>
          <a:bodyPr lIns="0" tIns="0" rIns="0" bIns="0"/>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sz="half" idx="2"/>
          </p:nvPr>
        </p:nvSpPr>
        <p:spPr>
          <a:xfrm>
            <a:off x="534671" y="173945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2" y="173945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75301" y="484125"/>
            <a:ext cx="6542798" cy="307782"/>
          </a:xfrm>
        </p:spPr>
        <p:txBody>
          <a:bodyPr lIns="0" tIns="0" rIns="0" bIns="0"/>
          <a:lstStyle>
            <a:lvl1pPr>
              <a:defRPr sz="2000" b="1" i="0">
                <a:solidFill>
                  <a:schemeClr val="tx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88824" y="1"/>
            <a:ext cx="0" cy="7560309"/>
          </a:xfrm>
          <a:custGeom>
            <a:avLst/>
            <a:gdLst/>
            <a:ahLst/>
            <a:cxnLst/>
            <a:rect l="l" t="t" r="r" b="b"/>
            <a:pathLst>
              <a:path h="7560309">
                <a:moveTo>
                  <a:pt x="0" y="0"/>
                </a:moveTo>
                <a:lnTo>
                  <a:pt x="0" y="7560005"/>
                </a:lnTo>
              </a:path>
            </a:pathLst>
          </a:custGeom>
          <a:ln w="6350">
            <a:solidFill>
              <a:srgbClr val="B3B2B2"/>
            </a:solidFill>
          </a:ln>
        </p:spPr>
        <p:txBody>
          <a:bodyPr wrap="square" lIns="0" tIns="0" rIns="0" bIns="0" rtlCol="0"/>
          <a:lstStyle/>
          <a:p>
            <a:endParaRPr sz="1800"/>
          </a:p>
        </p:txBody>
      </p:sp>
      <p:sp>
        <p:nvSpPr>
          <p:cNvPr id="2" name="Holder 2"/>
          <p:cNvSpPr>
            <a:spLocks noGrp="1"/>
          </p:cNvSpPr>
          <p:nvPr>
            <p:ph type="title"/>
          </p:nvPr>
        </p:nvSpPr>
        <p:spPr>
          <a:xfrm>
            <a:off x="2075301" y="484125"/>
            <a:ext cx="6542798" cy="307777"/>
          </a:xfrm>
          <a:prstGeom prst="rect">
            <a:avLst/>
          </a:prstGeom>
        </p:spPr>
        <p:txBody>
          <a:bodyPr wrap="square" lIns="0" tIns="0" rIns="0" bIns="0">
            <a:spAutoFit/>
          </a:bodyPr>
          <a:lstStyle>
            <a:lvl1pPr>
              <a:defRPr sz="2000" b="1" i="0">
                <a:solidFill>
                  <a:schemeClr val="tx1"/>
                </a:solidFill>
                <a:latin typeface="Lato"/>
                <a:cs typeface="Lato"/>
              </a:defRPr>
            </a:lvl1pPr>
          </a:lstStyle>
          <a:p>
            <a:endParaRPr/>
          </a:p>
        </p:txBody>
      </p:sp>
      <p:sp>
        <p:nvSpPr>
          <p:cNvPr id="3" name="Holder 3"/>
          <p:cNvSpPr>
            <a:spLocks noGrp="1"/>
          </p:cNvSpPr>
          <p:nvPr>
            <p:ph type="body" idx="1"/>
          </p:nvPr>
        </p:nvSpPr>
        <p:spPr>
          <a:xfrm>
            <a:off x="2075301" y="1825219"/>
            <a:ext cx="5853430" cy="215444"/>
          </a:xfrm>
          <a:prstGeom prst="rect">
            <a:avLst/>
          </a:prstGeom>
        </p:spPr>
        <p:txBody>
          <a:bodyPr wrap="square" lIns="0" tIns="0" rIns="0" bIns="0">
            <a:spAutoFit/>
          </a:bodyPr>
          <a:lstStyle>
            <a:lvl1pPr>
              <a:defRPr sz="1400" b="0" i="0">
                <a:solidFill>
                  <a:schemeClr val="tx1"/>
                </a:solidFill>
                <a:latin typeface="Lato-Light"/>
                <a:cs typeface="Lato-Light"/>
              </a:defRPr>
            </a:lvl1pPr>
          </a:lstStyle>
          <a:p>
            <a:endParaRPr/>
          </a:p>
        </p:txBody>
      </p:sp>
      <p:sp>
        <p:nvSpPr>
          <p:cNvPr id="4" name="Holder 4"/>
          <p:cNvSpPr>
            <a:spLocks noGrp="1"/>
          </p:cNvSpPr>
          <p:nvPr>
            <p:ph type="ftr" sz="quarter" idx="5"/>
          </p:nvPr>
        </p:nvSpPr>
        <p:spPr>
          <a:xfrm>
            <a:off x="3635756" y="7033450"/>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69" y="7033450"/>
            <a:ext cx="2459483"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1/7/2024</a:t>
            </a:fld>
            <a:endParaRPr lang="en-US"/>
          </a:p>
        </p:txBody>
      </p:sp>
      <p:sp>
        <p:nvSpPr>
          <p:cNvPr id="6" name="Holder 6"/>
          <p:cNvSpPr>
            <a:spLocks noGrp="1"/>
          </p:cNvSpPr>
          <p:nvPr>
            <p:ph type="sldNum" sz="quarter" idx="7"/>
          </p:nvPr>
        </p:nvSpPr>
        <p:spPr>
          <a:xfrm>
            <a:off x="7699248" y="7033450"/>
            <a:ext cx="2459483"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bodyStyle>
    <p:otherStyle>
      <a:lvl1pPr marL="0">
        <a:defRPr>
          <a:latin typeface="+mn-lt"/>
          <a:ea typeface="+mn-ea"/>
          <a:cs typeface="+mn-cs"/>
        </a:defRPr>
      </a:lvl1pPr>
      <a:lvl2pPr marL="457159">
        <a:defRPr>
          <a:latin typeface="+mn-lt"/>
          <a:ea typeface="+mn-ea"/>
          <a:cs typeface="+mn-cs"/>
        </a:defRPr>
      </a:lvl2pPr>
      <a:lvl3pPr marL="914318">
        <a:defRPr>
          <a:latin typeface="+mn-lt"/>
          <a:ea typeface="+mn-ea"/>
          <a:cs typeface="+mn-cs"/>
        </a:defRPr>
      </a:lvl3pPr>
      <a:lvl4pPr marL="1371476">
        <a:defRPr>
          <a:latin typeface="+mn-lt"/>
          <a:ea typeface="+mn-ea"/>
          <a:cs typeface="+mn-cs"/>
        </a:defRPr>
      </a:lvl4pPr>
      <a:lvl5pPr marL="1828635">
        <a:defRPr>
          <a:latin typeface="+mn-lt"/>
          <a:ea typeface="+mn-ea"/>
          <a:cs typeface="+mn-cs"/>
        </a:defRPr>
      </a:lvl5pPr>
      <a:lvl6pPr marL="2285794">
        <a:defRPr>
          <a:latin typeface="+mn-lt"/>
          <a:ea typeface="+mn-ea"/>
          <a:cs typeface="+mn-cs"/>
        </a:defRPr>
      </a:lvl6pPr>
      <a:lvl7pPr marL="2742953">
        <a:defRPr>
          <a:latin typeface="+mn-lt"/>
          <a:ea typeface="+mn-ea"/>
          <a:cs typeface="+mn-cs"/>
        </a:defRPr>
      </a:lvl7pPr>
      <a:lvl8pPr marL="3200113">
        <a:defRPr>
          <a:latin typeface="+mn-lt"/>
          <a:ea typeface="+mn-ea"/>
          <a:cs typeface="+mn-cs"/>
        </a:defRPr>
      </a:lvl8pPr>
      <a:lvl9pPr marL="365727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becksposhnosh.blogspot.com/2005/12/what-happy-christmas-that-was.html"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creativecommons.org/licenses/by/3.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hoosehelp.com/news/eating-disorders/binge-eating-now-a-recognized-mental-illness.html" TargetMode="External"/><Relationship Id="rId5" Type="http://schemas.openxmlformats.org/officeDocument/2006/relationships/image" Target="../media/image11.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927100" y="2485722"/>
            <a:ext cx="8725125" cy="4495846"/>
          </a:xfrm>
          <a:prstGeom prst="rect">
            <a:avLst/>
          </a:prstGeom>
        </p:spPr>
        <p:txBody>
          <a:bodyPr vert="horz" wrap="square" lIns="0" tIns="83820" rIns="0" bIns="0" rtlCol="0">
            <a:spAutoFit/>
          </a:bodyPr>
          <a:lstStyle/>
          <a:p>
            <a:pPr algn="ctr">
              <a:spcBef>
                <a:spcPts val="660"/>
              </a:spcBef>
            </a:pPr>
            <a:r>
              <a:rPr lang="en-GB" sz="3600" b="1" spc="-5" dirty="0">
                <a:latin typeface="Lato"/>
                <a:cs typeface="Lato"/>
              </a:rPr>
              <a:t>Welcome to…</a:t>
            </a:r>
          </a:p>
          <a:p>
            <a:pPr algn="ctr">
              <a:spcBef>
                <a:spcPts val="660"/>
              </a:spcBef>
            </a:pPr>
            <a:endParaRPr lang="en-GB" sz="1400" b="1" spc="-5" dirty="0">
              <a:latin typeface="Lato"/>
              <a:cs typeface="Lato"/>
            </a:endParaRPr>
          </a:p>
          <a:p>
            <a:pPr algn="ctr">
              <a:spcBef>
                <a:spcPts val="660"/>
              </a:spcBef>
            </a:pPr>
            <a:r>
              <a:rPr lang="en-GB" sz="2800" spc="-5" dirty="0">
                <a:latin typeface="Lato"/>
                <a:cs typeface="Lato"/>
              </a:rPr>
              <a:t>Penny Price Academy</a:t>
            </a:r>
          </a:p>
          <a:p>
            <a:pPr algn="ctr">
              <a:spcBef>
                <a:spcPts val="660"/>
              </a:spcBef>
            </a:pPr>
            <a:r>
              <a:rPr lang="en-GB" sz="2800" spc="-5" dirty="0">
                <a:latin typeface="Lato"/>
                <a:cs typeface="Lato"/>
              </a:rPr>
              <a:t>of Aromatherapy</a:t>
            </a:r>
          </a:p>
          <a:p>
            <a:pPr algn="ctr">
              <a:spcBef>
                <a:spcPts val="660"/>
              </a:spcBef>
            </a:pPr>
            <a:endParaRPr lang="en-GB" sz="1400" b="1" spc="-5" dirty="0">
              <a:latin typeface="Lato"/>
              <a:cs typeface="Lato"/>
            </a:endParaRPr>
          </a:p>
          <a:p>
            <a:pPr algn="ctr">
              <a:spcBef>
                <a:spcPts val="660"/>
              </a:spcBef>
            </a:pPr>
            <a:r>
              <a:rPr lang="en-GB" sz="4000" b="1" spc="-5" dirty="0">
                <a:latin typeface="Lato"/>
                <a:cs typeface="Lato"/>
              </a:rPr>
              <a:t>Saturday Club</a:t>
            </a:r>
          </a:p>
          <a:p>
            <a:pPr algn="ctr">
              <a:spcBef>
                <a:spcPts val="660"/>
              </a:spcBef>
            </a:pPr>
            <a:endParaRPr lang="en-GB" sz="1600" spc="-5" dirty="0">
              <a:latin typeface="Lato"/>
              <a:cs typeface="Lato"/>
            </a:endParaRPr>
          </a:p>
          <a:p>
            <a:pPr algn="ctr">
              <a:spcBef>
                <a:spcPts val="660"/>
              </a:spcBef>
            </a:pPr>
            <a:r>
              <a:rPr lang="en-GB" sz="3199" spc="-5" dirty="0">
                <a:latin typeface="Lato"/>
                <a:cs typeface="Lato"/>
              </a:rPr>
              <a:t>Aromatherapy for</a:t>
            </a:r>
          </a:p>
          <a:p>
            <a:pPr algn="ctr">
              <a:spcBef>
                <a:spcPts val="660"/>
              </a:spcBef>
            </a:pPr>
            <a:r>
              <a:rPr lang="en-GB" sz="3199" spc="-5" dirty="0">
                <a:latin typeface="Lato"/>
                <a:cs typeface="Lato"/>
              </a:rPr>
              <a:t> Overindulgence</a:t>
            </a:r>
            <a:endParaRPr sz="3199" dirty="0">
              <a:latin typeface="Lato"/>
              <a:cs typeface="Lato"/>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Tree>
    <p:extLst>
      <p:ext uri="{BB962C8B-B14F-4D97-AF65-F5344CB8AC3E}">
        <p14:creationId xmlns:p14="http://schemas.microsoft.com/office/powerpoint/2010/main" val="516752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1" name="Rectangle 30">
            <a:extLst>
              <a:ext uri="{FF2B5EF4-FFF2-40B4-BE49-F238E27FC236}">
                <a16:creationId xmlns:a16="http://schemas.microsoft.com/office/drawing/2014/main" id="{2710646F-7302-45D4-A88E-79B8BC60A2EE}"/>
              </a:ext>
            </a:extLst>
          </p:cNvPr>
          <p:cNvSpPr/>
          <p:nvPr/>
        </p:nvSpPr>
        <p:spPr>
          <a:xfrm>
            <a:off x="0" y="0"/>
            <a:ext cx="1803171" cy="7562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Red Thyme</a:t>
            </a:r>
            <a:br>
              <a:rPr lang="en-GB" sz="2400" b="0" i="1" dirty="0"/>
            </a:br>
            <a:r>
              <a:rPr lang="en-GB" sz="2400" b="0" i="1" dirty="0"/>
              <a:t>Thymus vulgaris </a:t>
            </a:r>
            <a:r>
              <a:rPr lang="en-GB" sz="2400" b="0" i="1" dirty="0" err="1"/>
              <a:t>ct</a:t>
            </a:r>
            <a:r>
              <a:rPr lang="en-GB" sz="2400" b="0" i="1" dirty="0"/>
              <a:t> thymol</a:t>
            </a:r>
            <a:br>
              <a:rPr lang="en-GB" sz="2400" b="0" i="1" dirty="0"/>
            </a:br>
            <a:endParaRPr sz="3200" b="0" i="1" dirty="0"/>
          </a:p>
        </p:txBody>
      </p:sp>
      <p:sp>
        <p:nvSpPr>
          <p:cNvPr id="2" name="TextBox 1">
            <a:extLst>
              <a:ext uri="{FF2B5EF4-FFF2-40B4-BE49-F238E27FC236}">
                <a16:creationId xmlns:a16="http://schemas.microsoft.com/office/drawing/2014/main" id="{66B7D3AB-66B2-4F26-8F5B-1B88D1105330}"/>
              </a:ext>
            </a:extLst>
          </p:cNvPr>
          <p:cNvSpPr txBox="1"/>
          <p:nvPr/>
        </p:nvSpPr>
        <p:spPr>
          <a:xfrm>
            <a:off x="2011942" y="1502632"/>
            <a:ext cx="6669516" cy="5509200"/>
          </a:xfrm>
          <a:prstGeom prst="rect">
            <a:avLst/>
          </a:prstGeom>
          <a:noFill/>
        </p:spPr>
        <p:txBody>
          <a:bodyPr wrap="square" rtlCol="0">
            <a:spAutoFit/>
          </a:bodyPr>
          <a:lstStyle/>
          <a:p>
            <a:r>
              <a:rPr lang="en-GB" sz="2200" dirty="0">
                <a:latin typeface="Lato" panose="020B0604020202020204" charset="0"/>
              </a:rPr>
              <a:t>The name comes from Greek work “</a:t>
            </a:r>
            <a:r>
              <a:rPr lang="en-GB" sz="2200" dirty="0" err="1">
                <a:latin typeface="Lato" panose="020B0604020202020204" charset="0"/>
              </a:rPr>
              <a:t>thymon</a:t>
            </a:r>
            <a:r>
              <a:rPr lang="en-GB" sz="2200" dirty="0">
                <a:latin typeface="Lato" panose="020B0604020202020204" charset="0"/>
              </a:rPr>
              <a:t>” meaning to fumigate as the oil is very cleansing both physically and mentally. </a:t>
            </a:r>
          </a:p>
          <a:p>
            <a:endParaRPr lang="en-GB" sz="2200" dirty="0">
              <a:latin typeface="Lato" panose="020B0604020202020204" charset="0"/>
            </a:endParaRPr>
          </a:p>
          <a:p>
            <a:r>
              <a:rPr lang="en-GB" sz="2200" dirty="0">
                <a:latin typeface="Lato" panose="020B0604020202020204" charset="0"/>
              </a:rPr>
              <a:t>A well known digestive stimulant that promotes appetite, eases abdominal tension and aids digestion.</a:t>
            </a:r>
          </a:p>
          <a:p>
            <a:r>
              <a:rPr lang="en-GB" sz="2200" dirty="0">
                <a:latin typeface="Lato" panose="020B0604020202020204" charset="0"/>
              </a:rPr>
              <a:t> </a:t>
            </a:r>
          </a:p>
          <a:p>
            <a:r>
              <a:rPr lang="en-GB" sz="2200" dirty="0">
                <a:latin typeface="Lato" panose="020B0604020202020204" charset="0"/>
              </a:rPr>
              <a:t>A phenol rich oil that is a real powerhouse and is a fantastic immunostimulant. When our diet is not as good our immune system can be compromised so it is worth using Eos that can boost it. </a:t>
            </a:r>
          </a:p>
          <a:p>
            <a:endParaRPr lang="en-GB" sz="2200" dirty="0">
              <a:latin typeface="Lato" panose="020B0604020202020204" charset="0"/>
            </a:endParaRPr>
          </a:p>
          <a:p>
            <a:r>
              <a:rPr lang="en-GB" sz="2200" dirty="0" err="1">
                <a:latin typeface="Lato" panose="020B0604020202020204" charset="0"/>
              </a:rPr>
              <a:t>Mojay</a:t>
            </a:r>
            <a:r>
              <a:rPr lang="en-GB" sz="2200" dirty="0">
                <a:latin typeface="Lato" panose="020B0604020202020204" charset="0"/>
              </a:rPr>
              <a:t> says that the antimicrobial properties of thyme can help counteract intestinal putrefaction, gastroenteritis and candida. </a:t>
            </a:r>
          </a:p>
          <a:p>
            <a:endParaRPr lang="en-GB" sz="2200" dirty="0">
              <a:latin typeface="Lato" panose="020B0604020202020204" charset="0"/>
            </a:endParaRPr>
          </a:p>
        </p:txBody>
      </p:sp>
      <p:sp>
        <p:nvSpPr>
          <p:cNvPr id="3" name="Google Shape;65;p8">
            <a:extLst>
              <a:ext uri="{FF2B5EF4-FFF2-40B4-BE49-F238E27FC236}">
                <a16:creationId xmlns:a16="http://schemas.microsoft.com/office/drawing/2014/main" id="{E03661CA-70DA-4E8B-8294-29EFDEF31657}"/>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66;p8">
            <a:extLst>
              <a:ext uri="{FF2B5EF4-FFF2-40B4-BE49-F238E27FC236}">
                <a16:creationId xmlns:a16="http://schemas.microsoft.com/office/drawing/2014/main" id="{726B03E0-C6D3-4C7D-93C3-8BD7B7401AAE}"/>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67;p8">
            <a:extLst>
              <a:ext uri="{FF2B5EF4-FFF2-40B4-BE49-F238E27FC236}">
                <a16:creationId xmlns:a16="http://schemas.microsoft.com/office/drawing/2014/main" id="{09007901-FC8F-488B-BFFC-4B73484C7A49}"/>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8;p8">
            <a:extLst>
              <a:ext uri="{FF2B5EF4-FFF2-40B4-BE49-F238E27FC236}">
                <a16:creationId xmlns:a16="http://schemas.microsoft.com/office/drawing/2014/main" id="{B6AFF0AB-7266-4B8B-8169-4A8BE0978E87}"/>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9;p8">
            <a:extLst>
              <a:ext uri="{FF2B5EF4-FFF2-40B4-BE49-F238E27FC236}">
                <a16:creationId xmlns:a16="http://schemas.microsoft.com/office/drawing/2014/main" id="{359098E8-5706-433F-9F6B-068C27D64C62}"/>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0;p8">
            <a:extLst>
              <a:ext uri="{FF2B5EF4-FFF2-40B4-BE49-F238E27FC236}">
                <a16:creationId xmlns:a16="http://schemas.microsoft.com/office/drawing/2014/main" id="{F72AD20F-B985-41B0-8903-A83D3A776803}"/>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1;p8">
            <a:extLst>
              <a:ext uri="{FF2B5EF4-FFF2-40B4-BE49-F238E27FC236}">
                <a16:creationId xmlns:a16="http://schemas.microsoft.com/office/drawing/2014/main" id="{92D0DB55-764B-43AA-A018-E53D0F9B6376}"/>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2;p8">
            <a:extLst>
              <a:ext uri="{FF2B5EF4-FFF2-40B4-BE49-F238E27FC236}">
                <a16:creationId xmlns:a16="http://schemas.microsoft.com/office/drawing/2014/main" id="{488D819A-3523-4A5E-A1AD-0E719EF1AA9C}"/>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3;p8">
            <a:extLst>
              <a:ext uri="{FF2B5EF4-FFF2-40B4-BE49-F238E27FC236}">
                <a16:creationId xmlns:a16="http://schemas.microsoft.com/office/drawing/2014/main" id="{8EBD1B1A-E57A-4C75-93C1-AED6A21B6142}"/>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4;p8">
            <a:extLst>
              <a:ext uri="{FF2B5EF4-FFF2-40B4-BE49-F238E27FC236}">
                <a16:creationId xmlns:a16="http://schemas.microsoft.com/office/drawing/2014/main" id="{3EFF8F80-3DF2-4DFA-AEC5-D95DAE020338}"/>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5;p8">
            <a:extLst>
              <a:ext uri="{FF2B5EF4-FFF2-40B4-BE49-F238E27FC236}">
                <a16:creationId xmlns:a16="http://schemas.microsoft.com/office/drawing/2014/main" id="{DFD888B4-8C5C-4472-A757-B2AB158A737C}"/>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6;p8">
            <a:extLst>
              <a:ext uri="{FF2B5EF4-FFF2-40B4-BE49-F238E27FC236}">
                <a16:creationId xmlns:a16="http://schemas.microsoft.com/office/drawing/2014/main" id="{C2D49DA8-A6FD-4F81-A0D8-62A402061FAC}"/>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7;p8">
            <a:extLst>
              <a:ext uri="{FF2B5EF4-FFF2-40B4-BE49-F238E27FC236}">
                <a16:creationId xmlns:a16="http://schemas.microsoft.com/office/drawing/2014/main" id="{3D8DA977-DBE4-4A66-AA80-244B617C6D22}"/>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8;p8">
            <a:extLst>
              <a:ext uri="{FF2B5EF4-FFF2-40B4-BE49-F238E27FC236}">
                <a16:creationId xmlns:a16="http://schemas.microsoft.com/office/drawing/2014/main" id="{5C88A775-1D7E-4485-92DC-72DA2211018F}"/>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9;p8">
            <a:extLst>
              <a:ext uri="{FF2B5EF4-FFF2-40B4-BE49-F238E27FC236}">
                <a16:creationId xmlns:a16="http://schemas.microsoft.com/office/drawing/2014/main" id="{CB330552-C920-4E33-9694-26A65EFD233C}"/>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0;p8">
            <a:extLst>
              <a:ext uri="{FF2B5EF4-FFF2-40B4-BE49-F238E27FC236}">
                <a16:creationId xmlns:a16="http://schemas.microsoft.com/office/drawing/2014/main" id="{8AE76578-2493-4156-B465-892B079DB71D}"/>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1;p8">
            <a:extLst>
              <a:ext uri="{FF2B5EF4-FFF2-40B4-BE49-F238E27FC236}">
                <a16:creationId xmlns:a16="http://schemas.microsoft.com/office/drawing/2014/main" id="{6F87453E-D6B5-4E5F-862D-ABD9AA056D53}"/>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2;p8">
            <a:extLst>
              <a:ext uri="{FF2B5EF4-FFF2-40B4-BE49-F238E27FC236}">
                <a16:creationId xmlns:a16="http://schemas.microsoft.com/office/drawing/2014/main" id="{BF070880-DFF8-4734-A159-8488E3F09C79}"/>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3;p8">
            <a:extLst>
              <a:ext uri="{FF2B5EF4-FFF2-40B4-BE49-F238E27FC236}">
                <a16:creationId xmlns:a16="http://schemas.microsoft.com/office/drawing/2014/main" id="{C4FDDB9B-ECBE-4544-AAA5-1DCE2AADC04E}"/>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4;p8">
            <a:extLst>
              <a:ext uri="{FF2B5EF4-FFF2-40B4-BE49-F238E27FC236}">
                <a16:creationId xmlns:a16="http://schemas.microsoft.com/office/drawing/2014/main" id="{14182B1F-2603-4FC4-B1DF-DBB70E48841B}"/>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5;p8">
            <a:extLst>
              <a:ext uri="{FF2B5EF4-FFF2-40B4-BE49-F238E27FC236}">
                <a16:creationId xmlns:a16="http://schemas.microsoft.com/office/drawing/2014/main" id="{309556DF-3F77-41D9-855A-502A8A0923CD}"/>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6;p8">
            <a:extLst>
              <a:ext uri="{FF2B5EF4-FFF2-40B4-BE49-F238E27FC236}">
                <a16:creationId xmlns:a16="http://schemas.microsoft.com/office/drawing/2014/main" id="{03387F79-C779-4424-B290-6F00B0AEEA03}"/>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7;p8">
            <a:extLst>
              <a:ext uri="{FF2B5EF4-FFF2-40B4-BE49-F238E27FC236}">
                <a16:creationId xmlns:a16="http://schemas.microsoft.com/office/drawing/2014/main" id="{E22EF5D4-E2AF-4538-98F1-7264C0EBBA60}"/>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8;p8">
            <a:extLst>
              <a:ext uri="{FF2B5EF4-FFF2-40B4-BE49-F238E27FC236}">
                <a16:creationId xmlns:a16="http://schemas.microsoft.com/office/drawing/2014/main" id="{32C26DB5-8D2F-470D-9152-93D2D26CCDB7}"/>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9;p8">
            <a:extLst>
              <a:ext uri="{FF2B5EF4-FFF2-40B4-BE49-F238E27FC236}">
                <a16:creationId xmlns:a16="http://schemas.microsoft.com/office/drawing/2014/main" id="{F0FA0D1E-D237-429C-8D5B-1C60C173570E}"/>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90;p8">
            <a:extLst>
              <a:ext uri="{FF2B5EF4-FFF2-40B4-BE49-F238E27FC236}">
                <a16:creationId xmlns:a16="http://schemas.microsoft.com/office/drawing/2014/main" id="{65A6B4C0-0F87-4E27-BB94-549081859886}"/>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92;p8">
            <a:extLst>
              <a:ext uri="{FF2B5EF4-FFF2-40B4-BE49-F238E27FC236}">
                <a16:creationId xmlns:a16="http://schemas.microsoft.com/office/drawing/2014/main" id="{74309528-B865-4E63-8DAB-2B563C86E9B1}"/>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000000"/>
              </a:solidFill>
              <a:latin typeface="Lato"/>
              <a:ea typeface="Lato"/>
              <a:cs typeface="Lato"/>
              <a:sym typeface="Lato"/>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Jan 2024</a:t>
            </a:r>
            <a:endParaRPr sz="800" dirty="0">
              <a:solidFill>
                <a:srgbClr val="000000"/>
              </a:solidFill>
              <a:latin typeface="Lato Black"/>
              <a:ea typeface="Lato Black"/>
              <a:cs typeface="Lato Black"/>
              <a:sym typeface="Lato Black"/>
            </a:endParaRPr>
          </a:p>
        </p:txBody>
      </p:sp>
      <p:pic>
        <p:nvPicPr>
          <p:cNvPr id="12290" name="Picture 2" descr="Thyme Creeping Red (11cm) - Bunkers Hill Plant Nursery">
            <a:extLst>
              <a:ext uri="{FF2B5EF4-FFF2-40B4-BE49-F238E27FC236}">
                <a16:creationId xmlns:a16="http://schemas.microsoft.com/office/drawing/2014/main" id="{E3A76179-16AD-49FB-AA23-2F9FE0DA3C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03" r="43754"/>
          <a:stretch/>
        </p:blipFill>
        <p:spPr bwMode="auto">
          <a:xfrm>
            <a:off x="8888819" y="0"/>
            <a:ext cx="1803171"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92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1865741" y="393148"/>
            <a:ext cx="6768384" cy="443711"/>
          </a:xfrm>
          <a:prstGeom prst="rect">
            <a:avLst/>
          </a:prstGeom>
          <a:noFill/>
          <a:ln>
            <a:noFill/>
          </a:ln>
        </p:spPr>
        <p:txBody>
          <a:bodyPr spcFirstLastPara="1" wrap="square" lIns="0" tIns="12700" rIns="0" bIns="0" anchor="t" anchorCtr="0">
            <a:noAutofit/>
          </a:bodyPr>
          <a:lstStyle/>
          <a:p>
            <a:pPr marL="12699" lvl="0" indent="0" algn="ctr" rtl="0">
              <a:spcBef>
                <a:spcPts val="0"/>
              </a:spcBef>
              <a:spcAft>
                <a:spcPts val="0"/>
              </a:spcAft>
              <a:buNone/>
            </a:pPr>
            <a:r>
              <a:rPr lang="en-GB" sz="3200" dirty="0"/>
              <a:t>Methods of Application</a:t>
            </a:r>
            <a:endParaRPr sz="3200" dirty="0"/>
          </a:p>
        </p:txBody>
      </p:sp>
      <p:sp>
        <p:nvSpPr>
          <p:cNvPr id="2" name="TextBox 1">
            <a:extLst>
              <a:ext uri="{FF2B5EF4-FFF2-40B4-BE49-F238E27FC236}">
                <a16:creationId xmlns:a16="http://schemas.microsoft.com/office/drawing/2014/main" id="{66B7D3AB-66B2-4F26-8F5B-1B88D1105330}"/>
              </a:ext>
            </a:extLst>
          </p:cNvPr>
          <p:cNvSpPr txBox="1"/>
          <p:nvPr/>
        </p:nvSpPr>
        <p:spPr>
          <a:xfrm>
            <a:off x="1961808" y="1052513"/>
            <a:ext cx="6768383" cy="5632311"/>
          </a:xfrm>
          <a:prstGeom prst="rect">
            <a:avLst/>
          </a:prstGeom>
          <a:noFill/>
        </p:spPr>
        <p:txBody>
          <a:bodyPr wrap="square" rtlCol="0">
            <a:spAutoFit/>
          </a:bodyPr>
          <a:lstStyle/>
          <a:p>
            <a:pPr>
              <a:defRPr/>
            </a:pPr>
            <a:r>
              <a:rPr lang="en-GB" altLang="en-US" sz="2400" dirty="0">
                <a:latin typeface="Lato" panose="020B0604020202020204" charset="0"/>
              </a:rPr>
              <a:t>Massage - by increasing circulation to the GI tract which in turn increases peristalsis, stimulates the large intestine which improves the elimination of waste, colon massage specifically helps to relieve constipation, IBS, bloating and gas.</a:t>
            </a:r>
          </a:p>
          <a:p>
            <a:pPr marL="342900" indent="-342900">
              <a:buFont typeface="Wingdings" panose="05000000000000000000" pitchFamily="2" charset="2"/>
              <a:buChar char="v"/>
              <a:defRPr/>
            </a:pPr>
            <a:endParaRPr lang="en-GB" altLang="en-US" sz="2400" dirty="0">
              <a:latin typeface="Lato" panose="020B0604020202020204" charset="0"/>
            </a:endParaRPr>
          </a:p>
          <a:p>
            <a:pPr>
              <a:defRPr/>
            </a:pPr>
            <a:r>
              <a:rPr lang="en-GB" altLang="en-US" sz="2400" dirty="0">
                <a:latin typeface="Lato" panose="020B0604020202020204" charset="0"/>
              </a:rPr>
              <a:t>Aromaflexology / Reflexology to stimulate the bodies own healing response.</a:t>
            </a:r>
          </a:p>
          <a:p>
            <a:pPr marL="342900" indent="-342900">
              <a:buFont typeface="Wingdings" panose="05000000000000000000" pitchFamily="2" charset="2"/>
              <a:buChar char="v"/>
              <a:defRPr/>
            </a:pPr>
            <a:endParaRPr lang="en-GB" altLang="en-US" sz="2400" dirty="0">
              <a:latin typeface="Lato" panose="020B0604020202020204" charset="0"/>
            </a:endParaRPr>
          </a:p>
          <a:p>
            <a:pPr>
              <a:defRPr/>
            </a:pPr>
            <a:r>
              <a:rPr lang="en-GB" altLang="en-US" sz="2400" dirty="0">
                <a:latin typeface="Lato" panose="020B0604020202020204" charset="0"/>
              </a:rPr>
              <a:t>Inhalation via diffuser or on a tissue for the quickest way into the bloodstream. </a:t>
            </a:r>
          </a:p>
          <a:p>
            <a:pPr marL="342900" indent="-342900">
              <a:buFont typeface="Wingdings" panose="05000000000000000000" pitchFamily="2" charset="2"/>
              <a:buChar char="v"/>
              <a:defRPr/>
            </a:pPr>
            <a:endParaRPr lang="en-GB" altLang="en-US" sz="2400" dirty="0">
              <a:latin typeface="Lato" panose="020B0604020202020204" charset="0"/>
            </a:endParaRPr>
          </a:p>
          <a:p>
            <a:pPr>
              <a:defRPr/>
            </a:pPr>
            <a:r>
              <a:rPr lang="en-GB" altLang="en-US" sz="2400" dirty="0">
                <a:latin typeface="Lato" panose="020B0604020202020204" charset="0"/>
              </a:rPr>
              <a:t>Internal pathways – teas, hydrolats and herbal infusions</a:t>
            </a:r>
          </a:p>
        </p:txBody>
      </p:sp>
      <p:sp>
        <p:nvSpPr>
          <p:cNvPr id="3" name="Google Shape;65;p8">
            <a:extLst>
              <a:ext uri="{FF2B5EF4-FFF2-40B4-BE49-F238E27FC236}">
                <a16:creationId xmlns:a16="http://schemas.microsoft.com/office/drawing/2014/main" id="{B4139228-27B7-490A-AD6D-81232926E980}"/>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66;p8">
            <a:extLst>
              <a:ext uri="{FF2B5EF4-FFF2-40B4-BE49-F238E27FC236}">
                <a16:creationId xmlns:a16="http://schemas.microsoft.com/office/drawing/2014/main" id="{EC430593-31DB-4C23-8EE2-AA612CDC12C3}"/>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67;p8">
            <a:extLst>
              <a:ext uri="{FF2B5EF4-FFF2-40B4-BE49-F238E27FC236}">
                <a16:creationId xmlns:a16="http://schemas.microsoft.com/office/drawing/2014/main" id="{E7E02375-C846-497E-81FF-3CCEE66EA688}"/>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8;p8">
            <a:extLst>
              <a:ext uri="{FF2B5EF4-FFF2-40B4-BE49-F238E27FC236}">
                <a16:creationId xmlns:a16="http://schemas.microsoft.com/office/drawing/2014/main" id="{E11A6407-C3BF-4C8D-B375-DD8885B922DD}"/>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9;p8">
            <a:extLst>
              <a:ext uri="{FF2B5EF4-FFF2-40B4-BE49-F238E27FC236}">
                <a16:creationId xmlns:a16="http://schemas.microsoft.com/office/drawing/2014/main" id="{B7088DE3-9EF8-4282-B183-4807E6F33919}"/>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0;p8">
            <a:extLst>
              <a:ext uri="{FF2B5EF4-FFF2-40B4-BE49-F238E27FC236}">
                <a16:creationId xmlns:a16="http://schemas.microsoft.com/office/drawing/2014/main" id="{68789E6E-F727-44C6-9C50-3F924B28DD0B}"/>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1;p8">
            <a:extLst>
              <a:ext uri="{FF2B5EF4-FFF2-40B4-BE49-F238E27FC236}">
                <a16:creationId xmlns:a16="http://schemas.microsoft.com/office/drawing/2014/main" id="{228F2217-7507-48C5-AF1A-47D57DE062E0}"/>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2;p8">
            <a:extLst>
              <a:ext uri="{FF2B5EF4-FFF2-40B4-BE49-F238E27FC236}">
                <a16:creationId xmlns:a16="http://schemas.microsoft.com/office/drawing/2014/main" id="{5E2B20C9-B1A1-4906-B9F2-41B1697188A2}"/>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3;p8">
            <a:extLst>
              <a:ext uri="{FF2B5EF4-FFF2-40B4-BE49-F238E27FC236}">
                <a16:creationId xmlns:a16="http://schemas.microsoft.com/office/drawing/2014/main" id="{ECB4F0CA-9416-426B-AFE6-316DB7C335B9}"/>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4;p8">
            <a:extLst>
              <a:ext uri="{FF2B5EF4-FFF2-40B4-BE49-F238E27FC236}">
                <a16:creationId xmlns:a16="http://schemas.microsoft.com/office/drawing/2014/main" id="{8D8190CD-D8A0-478B-B557-FCCE729C6525}"/>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5;p8">
            <a:extLst>
              <a:ext uri="{FF2B5EF4-FFF2-40B4-BE49-F238E27FC236}">
                <a16:creationId xmlns:a16="http://schemas.microsoft.com/office/drawing/2014/main" id="{925EFB24-8E96-44C7-8A05-7072EA174F7B}"/>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6;p8">
            <a:extLst>
              <a:ext uri="{FF2B5EF4-FFF2-40B4-BE49-F238E27FC236}">
                <a16:creationId xmlns:a16="http://schemas.microsoft.com/office/drawing/2014/main" id="{D09E2B44-D9C1-4F6C-A75B-E3A71B9B59E5}"/>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7;p8">
            <a:extLst>
              <a:ext uri="{FF2B5EF4-FFF2-40B4-BE49-F238E27FC236}">
                <a16:creationId xmlns:a16="http://schemas.microsoft.com/office/drawing/2014/main" id="{3F9A0982-814B-40C0-B53D-D38B58030540}"/>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8;p8">
            <a:extLst>
              <a:ext uri="{FF2B5EF4-FFF2-40B4-BE49-F238E27FC236}">
                <a16:creationId xmlns:a16="http://schemas.microsoft.com/office/drawing/2014/main" id="{EA7D466A-A6E3-4FE3-A380-9E8B441A763F}"/>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9;p8">
            <a:extLst>
              <a:ext uri="{FF2B5EF4-FFF2-40B4-BE49-F238E27FC236}">
                <a16:creationId xmlns:a16="http://schemas.microsoft.com/office/drawing/2014/main" id="{98E0C4B1-9067-48B3-870C-D4A96F164DAE}"/>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0;p8">
            <a:extLst>
              <a:ext uri="{FF2B5EF4-FFF2-40B4-BE49-F238E27FC236}">
                <a16:creationId xmlns:a16="http://schemas.microsoft.com/office/drawing/2014/main" id="{97576627-43D9-4314-92AE-A2D3695F2466}"/>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1;p8">
            <a:extLst>
              <a:ext uri="{FF2B5EF4-FFF2-40B4-BE49-F238E27FC236}">
                <a16:creationId xmlns:a16="http://schemas.microsoft.com/office/drawing/2014/main" id="{AA0EB900-AA18-4F78-9FAF-A36FDE3FF60D}"/>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2;p8">
            <a:extLst>
              <a:ext uri="{FF2B5EF4-FFF2-40B4-BE49-F238E27FC236}">
                <a16:creationId xmlns:a16="http://schemas.microsoft.com/office/drawing/2014/main" id="{550AD9EB-4805-466A-B0B7-57535D8412EA}"/>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3;p8">
            <a:extLst>
              <a:ext uri="{FF2B5EF4-FFF2-40B4-BE49-F238E27FC236}">
                <a16:creationId xmlns:a16="http://schemas.microsoft.com/office/drawing/2014/main" id="{551A537D-F4EF-46A6-B301-13C2A13F5880}"/>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4;p8">
            <a:extLst>
              <a:ext uri="{FF2B5EF4-FFF2-40B4-BE49-F238E27FC236}">
                <a16:creationId xmlns:a16="http://schemas.microsoft.com/office/drawing/2014/main" id="{24831DCA-DC39-49B7-A097-BB7CA1EEEEC5}"/>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5;p8">
            <a:extLst>
              <a:ext uri="{FF2B5EF4-FFF2-40B4-BE49-F238E27FC236}">
                <a16:creationId xmlns:a16="http://schemas.microsoft.com/office/drawing/2014/main" id="{85AF2498-5D48-4BB7-B4C5-58085AE77DF1}"/>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6;p8">
            <a:extLst>
              <a:ext uri="{FF2B5EF4-FFF2-40B4-BE49-F238E27FC236}">
                <a16:creationId xmlns:a16="http://schemas.microsoft.com/office/drawing/2014/main" id="{FB9D821C-1830-46C3-859A-22464EFD3A4E}"/>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7;p8">
            <a:extLst>
              <a:ext uri="{FF2B5EF4-FFF2-40B4-BE49-F238E27FC236}">
                <a16:creationId xmlns:a16="http://schemas.microsoft.com/office/drawing/2014/main" id="{8AC7164F-01BA-4011-97B4-8A23A251AC81}"/>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8;p8">
            <a:extLst>
              <a:ext uri="{FF2B5EF4-FFF2-40B4-BE49-F238E27FC236}">
                <a16:creationId xmlns:a16="http://schemas.microsoft.com/office/drawing/2014/main" id="{31CA1838-D3C1-4FC4-9E4F-B103BC7E983B}"/>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9;p8">
            <a:extLst>
              <a:ext uri="{FF2B5EF4-FFF2-40B4-BE49-F238E27FC236}">
                <a16:creationId xmlns:a16="http://schemas.microsoft.com/office/drawing/2014/main" id="{F8C35839-1F27-49F8-B3AC-990FE81E1B2E}"/>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90;p8">
            <a:extLst>
              <a:ext uri="{FF2B5EF4-FFF2-40B4-BE49-F238E27FC236}">
                <a16:creationId xmlns:a16="http://schemas.microsoft.com/office/drawing/2014/main" id="{2A6F05BB-5ACF-4ECC-B4EC-1D677D5E665A}"/>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92;p8">
            <a:extLst>
              <a:ext uri="{FF2B5EF4-FFF2-40B4-BE49-F238E27FC236}">
                <a16:creationId xmlns:a16="http://schemas.microsoft.com/office/drawing/2014/main" id="{B0D40877-64BD-4021-87F7-A9EA302C2379}"/>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Jan 2024</a:t>
            </a:r>
            <a:endParaRPr sz="800" dirty="0">
              <a:solidFill>
                <a:srgbClr val="000000"/>
              </a:solidFill>
              <a:latin typeface="Lato Black"/>
              <a:ea typeface="Lato Black"/>
              <a:cs typeface="Lato Black"/>
              <a:sym typeface="Lato Black"/>
            </a:endParaRPr>
          </a:p>
        </p:txBody>
      </p:sp>
      <p:pic>
        <p:nvPicPr>
          <p:cNvPr id="5122" name="Picture 2" descr="person pouring red liquid on white ceramic teacup">
            <a:extLst>
              <a:ext uri="{FF2B5EF4-FFF2-40B4-BE49-F238E27FC236}">
                <a16:creationId xmlns:a16="http://schemas.microsoft.com/office/drawing/2014/main" id="{BAE776D6-3809-4FE2-AE98-BEAA8F66D8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89" r="33564"/>
          <a:stretch/>
        </p:blipFill>
        <p:spPr bwMode="auto">
          <a:xfrm>
            <a:off x="8888822" y="0"/>
            <a:ext cx="1804575"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75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3" name="Picture 4" descr="purple flower in tilt shift lens">
            <a:extLst>
              <a:ext uri="{FF2B5EF4-FFF2-40B4-BE49-F238E27FC236}">
                <a16:creationId xmlns:a16="http://schemas.microsoft.com/office/drawing/2014/main" id="{24F32ADA-3E8C-A4DC-C222-1C028C3B2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86" r="34011"/>
          <a:stretch/>
        </p:blipFill>
        <p:spPr bwMode="auto">
          <a:xfrm>
            <a:off x="8890224" y="0"/>
            <a:ext cx="1803175" cy="756285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0;p11">
            <a:extLst>
              <a:ext uri="{FF2B5EF4-FFF2-40B4-BE49-F238E27FC236}">
                <a16:creationId xmlns:a16="http://schemas.microsoft.com/office/drawing/2014/main" id="{9E0A153B-F3D6-67B3-D52F-A43067EC90ED}"/>
              </a:ext>
            </a:extLst>
          </p:cNvPr>
          <p:cNvSpPr/>
          <p:nvPr/>
        </p:nvSpPr>
        <p:spPr>
          <a:xfrm>
            <a:off x="0" y="0"/>
            <a:ext cx="1803171" cy="7562850"/>
          </a:xfrm>
          <a:prstGeom prst="rect">
            <a:avLst/>
          </a:prstGeom>
          <a:solidFill>
            <a:srgbClr val="6848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4" name="Google Shape;684;p25"/>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5" name="Google Shape;685;p25"/>
          <p:cNvSpPr txBox="1">
            <a:spLocks noGrp="1"/>
          </p:cNvSpPr>
          <p:nvPr>
            <p:ph type="title"/>
          </p:nvPr>
        </p:nvSpPr>
        <p:spPr>
          <a:xfrm>
            <a:off x="2075299" y="518314"/>
            <a:ext cx="4795397" cy="443711"/>
          </a:xfrm>
          <a:prstGeom prst="rect">
            <a:avLst/>
          </a:prstGeom>
          <a:noFill/>
          <a:ln>
            <a:noFill/>
          </a:ln>
        </p:spPr>
        <p:txBody>
          <a:bodyPr spcFirstLastPara="1" wrap="square" lIns="0" tIns="12700" rIns="0" bIns="0" anchor="t" anchorCtr="0">
            <a:noAutofit/>
          </a:bodyPr>
          <a:lstStyle/>
          <a:p>
            <a:pPr marL="12699" lvl="0" indent="0" algn="l" rtl="0">
              <a:lnSpc>
                <a:spcPct val="100000"/>
              </a:lnSpc>
              <a:spcBef>
                <a:spcPts val="0"/>
              </a:spcBef>
              <a:spcAft>
                <a:spcPts val="0"/>
              </a:spcAft>
              <a:buSzPts val="1400"/>
              <a:buNone/>
            </a:pPr>
            <a:r>
              <a:rPr lang="en-GB" sz="3600" u="sng" dirty="0"/>
              <a:t>Conclusion</a:t>
            </a:r>
            <a:endParaRPr sz="3600" u="sng" dirty="0"/>
          </a:p>
        </p:txBody>
      </p:sp>
      <p:sp>
        <p:nvSpPr>
          <p:cNvPr id="686" name="Google Shape;686;p25"/>
          <p:cNvSpPr/>
          <p:nvPr/>
        </p:nvSpPr>
        <p:spPr>
          <a:xfrm>
            <a:off x="1958745" y="1486826"/>
            <a:ext cx="6775909" cy="3464883"/>
          </a:xfrm>
          <a:prstGeom prst="rect">
            <a:avLst/>
          </a:prstGeom>
          <a:noFill/>
          <a:ln>
            <a:noFill/>
          </a:ln>
        </p:spPr>
        <p:txBody>
          <a:bodyPr spcFirstLastPara="1" wrap="square" lIns="91425" tIns="45700" rIns="91425" bIns="45700" anchor="t" anchorCtr="0">
            <a:noAutofit/>
          </a:bodyPr>
          <a:lstStyle/>
          <a:p>
            <a:pPr marL="0" marR="0" lvl="1" indent="0" algn="ctr" rtl="0">
              <a:lnSpc>
                <a:spcPct val="100000"/>
              </a:lnSpc>
              <a:spcBef>
                <a:spcPts val="0"/>
              </a:spcBef>
              <a:spcAft>
                <a:spcPts val="0"/>
              </a:spcAft>
              <a:buNone/>
            </a:pPr>
            <a:r>
              <a:rPr lang="en-GB" sz="2800" dirty="0">
                <a:latin typeface="Lato" panose="020F0502020204030203" pitchFamily="34" charset="0"/>
                <a:ea typeface="Lato" panose="020F0502020204030203" pitchFamily="34" charset="0"/>
                <a:cs typeface="Lato" panose="020F0502020204030203" pitchFamily="34" charset="0"/>
              </a:rPr>
              <a:t>EXCLUSIVE 10% OFF ALL PRODUCTS!</a:t>
            </a:r>
          </a:p>
          <a:p>
            <a:pPr marL="0" marR="0" lvl="1" indent="0" algn="ctr" rtl="0">
              <a:lnSpc>
                <a:spcPct val="100000"/>
              </a:lnSpc>
              <a:spcBef>
                <a:spcPts val="0"/>
              </a:spcBef>
              <a:spcAft>
                <a:spcPts val="0"/>
              </a:spcAft>
              <a:buNone/>
            </a:pPr>
            <a:endParaRPr lang="en-GB" sz="28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1" indent="0" algn="ctr" rtl="0">
              <a:lnSpc>
                <a:spcPct val="100000"/>
              </a:lnSpc>
              <a:spcBef>
                <a:spcPts val="0"/>
              </a:spcBef>
              <a:spcAft>
                <a:spcPts val="0"/>
              </a:spcAft>
              <a:buNone/>
            </a:pPr>
            <a:r>
              <a:rPr lang="en-GB" sz="4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Use Code</a:t>
            </a:r>
            <a:r>
              <a:rPr lang="en-GB" sz="44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GB" sz="54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XXXXXX</a:t>
            </a:r>
            <a:r>
              <a:rPr lang="en-GB" sz="48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GB" sz="44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until XX/XX/XX</a:t>
            </a:r>
            <a:endParaRPr lang="en-GB" sz="4400" baseline="30000"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1" indent="0" algn="ctr" rtl="0">
              <a:lnSpc>
                <a:spcPct val="100000"/>
              </a:lnSpc>
              <a:spcBef>
                <a:spcPts val="0"/>
              </a:spcBef>
              <a:spcAft>
                <a:spcPts val="0"/>
              </a:spcAft>
              <a:buNone/>
            </a:pPr>
            <a:endParaRPr lang="en-GB" sz="4000" b="0"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marR="0" lvl="0" indent="0" algn="ctr" rtl="0">
              <a:lnSpc>
                <a:spcPct val="100000"/>
              </a:lnSpc>
              <a:spcBef>
                <a:spcPts val="0"/>
              </a:spcBef>
              <a:spcAft>
                <a:spcPts val="0"/>
              </a:spcAft>
              <a:buClr>
                <a:srgbClr val="000000"/>
              </a:buClr>
              <a:buSzPts val="2800"/>
              <a:buFont typeface="Arial"/>
              <a:buNone/>
            </a:pPr>
            <a:r>
              <a:rPr lang="en-GB" sz="3600" b="1" i="0" u="none" strike="noStrike" cap="none" dirty="0">
                <a:solidFill>
                  <a:schemeClr val="dk1"/>
                </a:solidFill>
                <a:latin typeface="Lato" panose="020F0502020204030203" pitchFamily="34" charset="0"/>
                <a:ea typeface="Lato" panose="020F0502020204030203" pitchFamily="34" charset="0"/>
                <a:cs typeface="Lato" panose="020F0502020204030203" pitchFamily="34" charset="0"/>
                <a:sym typeface="Lato"/>
              </a:rPr>
              <a:t>Thank you for your continued support of Saturday club…</a:t>
            </a:r>
            <a:endParaRPr lang="en-GB" sz="1800" b="1" i="0" u="none" strike="noStrike" cap="none" dirty="0">
              <a:solidFill>
                <a:srgbClr val="000000"/>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693" name="Google Shape;693;p25"/>
          <p:cNvSpPr/>
          <p:nvPr/>
        </p:nvSpPr>
        <p:spPr>
          <a:xfrm>
            <a:off x="419163" y="540004"/>
            <a:ext cx="971143" cy="828624"/>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4" name="Google Shape;694;p25"/>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5" name="Google Shape;695;p25"/>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6" name="Google Shape;696;p25"/>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7" name="Google Shape;697;p25"/>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8" name="Google Shape;698;p25"/>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9" name="Google Shape;699;p25"/>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0" name="Google Shape;700;p25"/>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1" name="Google Shape;701;p25"/>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2" name="Google Shape;702;p25"/>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3" name="Google Shape;703;p25"/>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4" name="Google Shape;704;p25"/>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5" name="Google Shape;705;p25"/>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6" name="Google Shape;706;p25"/>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7" name="Google Shape;707;p25"/>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8" name="Google Shape;708;p25"/>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9" name="Google Shape;709;p25"/>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0" name="Google Shape;710;p25"/>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1" name="Google Shape;711;p25"/>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2" name="Google Shape;712;p25"/>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3" name="Google Shape;713;p25"/>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4" name="Google Shape;714;p25"/>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5" name="Google Shape;715;p25"/>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6" name="Google Shape;716;p25"/>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7" name="Google Shape;717;p25"/>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8" name="Google Shape;718;p25"/>
          <p:cNvSpPr/>
          <p:nvPr/>
        </p:nvSpPr>
        <p:spPr>
          <a:xfrm>
            <a:off x="569511" y="1066960"/>
            <a:ext cx="669875" cy="109937"/>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9" name="Google Shape;719;p25"/>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Saturday Club</a:t>
            </a:r>
            <a:endParaRPr sz="1400" b="0" i="0" u="none" strike="noStrike" cap="none" dirty="0">
              <a:solidFill>
                <a:schemeClr val="bg1"/>
              </a:solidFill>
              <a:latin typeface="Arial"/>
              <a:ea typeface="Arial"/>
              <a:cs typeface="Arial"/>
              <a:sym typeface="Arial"/>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bg1"/>
                </a:solidFill>
                <a:latin typeface="Lato"/>
                <a:ea typeface="Lato"/>
                <a:cs typeface="Lato"/>
                <a:sym typeface="Lato"/>
              </a:rPr>
              <a:t>XXXX 2023</a:t>
            </a:r>
            <a:endParaRPr sz="800" b="0" i="0" u="none" strike="noStrike" cap="none" dirty="0">
              <a:solidFill>
                <a:schemeClr val="bg1"/>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p:cNvSpPr/>
          <p:nvPr/>
        </p:nvSpPr>
        <p:spPr>
          <a:xfrm>
            <a:off x="1803175" y="0"/>
            <a:ext cx="0" cy="7560309"/>
          </a:xfrm>
          <a:custGeom>
            <a:avLst/>
            <a:gdLst/>
            <a:ahLst/>
            <a:cxnLst/>
            <a:rect l="l" t="t" r="r" b="b"/>
            <a:pathLst>
              <a:path h="7560309">
                <a:moveTo>
                  <a:pt x="0" y="0"/>
                </a:moveTo>
                <a:lnTo>
                  <a:pt x="0" y="7560005"/>
                </a:lnTo>
              </a:path>
            </a:pathLst>
          </a:custGeom>
          <a:ln w="6350">
            <a:solidFill>
              <a:srgbClr val="A7A9AC"/>
            </a:solidFill>
          </a:ln>
        </p:spPr>
        <p:txBody>
          <a:bodyPr wrap="square" lIns="0" tIns="0" rIns="0" bIns="0" rtlCol="0"/>
          <a:lstStyle/>
          <a:p>
            <a:endParaRPr/>
          </a:p>
        </p:txBody>
      </p:sp>
      <p:sp>
        <p:nvSpPr>
          <p:cNvPr id="55" name="object 30"/>
          <p:cNvSpPr txBox="1"/>
          <p:nvPr/>
        </p:nvSpPr>
        <p:spPr>
          <a:xfrm>
            <a:off x="927100" y="2485722"/>
            <a:ext cx="8725125" cy="3913764"/>
          </a:xfrm>
          <a:prstGeom prst="rect">
            <a:avLst/>
          </a:prstGeom>
        </p:spPr>
        <p:txBody>
          <a:bodyPr vert="horz" wrap="square" lIns="0" tIns="83820" rIns="0" bIns="0" rtlCol="0">
            <a:spAutoFit/>
          </a:bodyPr>
          <a:lstStyle/>
          <a:p>
            <a:pPr algn="ctr">
              <a:spcBef>
                <a:spcPts val="660"/>
              </a:spcBef>
            </a:pPr>
            <a:r>
              <a:rPr lang="en-GB" sz="3600" b="1" spc="-5" dirty="0">
                <a:latin typeface="Lato"/>
                <a:cs typeface="Lato"/>
              </a:rPr>
              <a:t>Thank you…</a:t>
            </a:r>
          </a:p>
          <a:p>
            <a:pPr algn="ctr">
              <a:spcBef>
                <a:spcPts val="660"/>
              </a:spcBef>
            </a:pPr>
            <a:endParaRPr lang="en-GB" sz="1400" b="1" spc="-5" dirty="0">
              <a:latin typeface="Lato"/>
              <a:cs typeface="Lato"/>
            </a:endParaRPr>
          </a:p>
          <a:p>
            <a:pPr algn="ctr">
              <a:spcBef>
                <a:spcPts val="660"/>
              </a:spcBef>
            </a:pPr>
            <a:r>
              <a:rPr lang="en-GB" sz="2800" spc="-5" dirty="0">
                <a:latin typeface="Lato"/>
                <a:cs typeface="Lato"/>
              </a:rPr>
              <a:t>Penny Price Academy</a:t>
            </a:r>
          </a:p>
          <a:p>
            <a:pPr algn="ctr">
              <a:spcBef>
                <a:spcPts val="660"/>
              </a:spcBef>
            </a:pPr>
            <a:r>
              <a:rPr lang="en-GB" sz="2800" spc="-5" dirty="0">
                <a:latin typeface="Lato"/>
                <a:cs typeface="Lato"/>
              </a:rPr>
              <a:t>of Aromatherapy</a:t>
            </a:r>
          </a:p>
          <a:p>
            <a:pPr algn="ctr">
              <a:spcBef>
                <a:spcPts val="660"/>
              </a:spcBef>
            </a:pPr>
            <a:endParaRPr lang="en-GB" sz="1400" b="1" spc="-5" dirty="0">
              <a:latin typeface="Lato"/>
              <a:cs typeface="Lato"/>
            </a:endParaRPr>
          </a:p>
          <a:p>
            <a:pPr algn="ctr">
              <a:spcBef>
                <a:spcPts val="660"/>
              </a:spcBef>
            </a:pPr>
            <a:r>
              <a:rPr lang="en-GB" sz="4000" b="1" spc="-5" dirty="0">
                <a:latin typeface="Lato"/>
                <a:cs typeface="Lato"/>
              </a:rPr>
              <a:t>Saturday Club</a:t>
            </a:r>
          </a:p>
          <a:p>
            <a:pPr algn="ctr">
              <a:spcBef>
                <a:spcPts val="660"/>
              </a:spcBef>
            </a:pPr>
            <a:endParaRPr lang="en-GB" sz="1600" spc="-5" dirty="0">
              <a:latin typeface="Lato"/>
              <a:cs typeface="Lato"/>
            </a:endParaRPr>
          </a:p>
          <a:p>
            <a:pPr algn="ctr">
              <a:spcBef>
                <a:spcPts val="660"/>
              </a:spcBef>
            </a:pPr>
            <a:r>
              <a:rPr lang="en-GB" sz="3199" spc="-5" dirty="0" err="1">
                <a:latin typeface="Lato"/>
                <a:cs typeface="Lato"/>
              </a:rPr>
              <a:t>xxxxxxxx</a:t>
            </a:r>
            <a:endParaRPr lang="en-GB" sz="3199" dirty="0">
              <a:latin typeface="Lato"/>
              <a:cs typeface="Lato"/>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 y="5076825"/>
            <a:ext cx="2514601" cy="25146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9" y="2522866"/>
            <a:ext cx="2514600" cy="25146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9137" y="5076825"/>
            <a:ext cx="2514263" cy="251426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136" b="-1"/>
          <a:stretch/>
        </p:blipFill>
        <p:spPr>
          <a:xfrm>
            <a:off x="8178799" y="0"/>
            <a:ext cx="2514601" cy="24860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137" y="2522866"/>
            <a:ext cx="2514263" cy="251426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t="1880"/>
          <a:stretch/>
        </p:blipFill>
        <p:spPr>
          <a:xfrm>
            <a:off x="-50801" y="0"/>
            <a:ext cx="2533651" cy="2486025"/>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9901" y="218460"/>
            <a:ext cx="2001479" cy="2001479"/>
          </a:xfrm>
          <a:prstGeom prst="rect">
            <a:avLst/>
          </a:prstGeom>
        </p:spPr>
      </p:pic>
    </p:spTree>
    <p:extLst>
      <p:ext uri="{BB962C8B-B14F-4D97-AF65-F5344CB8AC3E}">
        <p14:creationId xmlns:p14="http://schemas.microsoft.com/office/powerpoint/2010/main" val="3436629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dirty="0">
                <a:solidFill>
                  <a:srgbClr val="928989"/>
                </a:solidFill>
                <a:latin typeface="Lato"/>
                <a:ea typeface="Lato"/>
                <a:cs typeface="Lato"/>
                <a:sym typeface="Lato"/>
              </a:rPr>
              <a:t>Penny Price Academy</a:t>
            </a:r>
            <a:endParaRPr sz="800" b="0" i="0" u="none" strike="noStrike" cap="none" dirty="0">
              <a:solidFill>
                <a:schemeClr val="dk1"/>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endParaRPr sz="800" b="1" i="0" u="none" strike="noStrike" cap="none" dirty="0">
              <a:solidFill>
                <a:srgbClr val="4F4B4D"/>
              </a:solidFill>
              <a:latin typeface="Lato"/>
              <a:ea typeface="Lato"/>
              <a:cs typeface="Lato"/>
              <a:sym typeface="Lato"/>
            </a:endParaRP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solidFill>
                  <a:schemeClr val="tx1"/>
                </a:solidFill>
                <a:latin typeface="Lato"/>
                <a:ea typeface="Lato"/>
                <a:cs typeface="Lato"/>
                <a:sym typeface="Lato"/>
              </a:rPr>
              <a:t>Saturday Club</a:t>
            </a:r>
          </a:p>
          <a:p>
            <a:pPr marL="0" marR="0" lvl="0" indent="0" algn="ctr" rtl="0">
              <a:lnSpc>
                <a:spcPct val="100000"/>
              </a:lnSpc>
              <a:spcBef>
                <a:spcPts val="100"/>
              </a:spcBef>
              <a:spcAft>
                <a:spcPts val="0"/>
              </a:spcAft>
              <a:buClr>
                <a:srgbClr val="000000"/>
              </a:buClr>
              <a:buSzPts val="800"/>
              <a:buFont typeface="Arial"/>
              <a:buNone/>
            </a:pPr>
            <a:r>
              <a:rPr lang="en-GB" sz="800" b="1" i="0" u="none" strike="noStrike" cap="none" dirty="0">
                <a:latin typeface="Lato"/>
                <a:ea typeface="Lato"/>
                <a:cs typeface="Lato"/>
                <a:sym typeface="Lato"/>
              </a:rPr>
              <a:t>Jan 2024</a:t>
            </a:r>
            <a:endParaRPr sz="800" b="0" i="0" u="none" strike="noStrike" cap="none" dirty="0">
              <a:solidFill>
                <a:schemeClr val="tx1"/>
              </a:solidFill>
              <a:latin typeface="Lato Black"/>
              <a:ea typeface="Lato Black"/>
              <a:cs typeface="Lato Black"/>
              <a:sym typeface="Lato Black"/>
            </a:endParaRPr>
          </a:p>
        </p:txBody>
      </p:sp>
      <p:sp>
        <p:nvSpPr>
          <p:cNvPr id="92" name="Google Shape;92;p8"/>
          <p:cNvSpPr txBox="1"/>
          <p:nvPr/>
        </p:nvSpPr>
        <p:spPr>
          <a:xfrm>
            <a:off x="1922588" y="1673454"/>
            <a:ext cx="6848222" cy="4524275"/>
          </a:xfrm>
          <a:prstGeom prst="rect">
            <a:avLst/>
          </a:prstGeom>
          <a:noFill/>
          <a:ln>
            <a:noFill/>
          </a:ln>
        </p:spPr>
        <p:txBody>
          <a:bodyPr spcFirstLastPara="1" wrap="square" lIns="91425" tIns="45700" rIns="91425" bIns="45700" anchor="t" anchorCtr="0">
            <a:spAutoFit/>
          </a:bodyPr>
          <a:lstStyle/>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Overindulgence is defined the action or fact of having too much of something enjoyable</a:t>
            </a:r>
            <a:endParaRPr lang="en-GB"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US" sz="2400" dirty="0">
                <a:latin typeface="Lato" panose="020F0502020204030203" pitchFamily="34" charset="0"/>
                <a:ea typeface="Lato" panose="020F0502020204030203" pitchFamily="34" charset="0"/>
                <a:cs typeface="Lato" panose="020F0502020204030203" pitchFamily="34" charset="0"/>
              </a:rPr>
              <a:t>It is an excess or an amount of something that is more than necessary, permitted, or desirable. </a:t>
            </a:r>
            <a:endParaRPr lang="en-GB"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endParaRPr lang="en-GB" sz="2400" dirty="0">
              <a:latin typeface="Lato" panose="020F0502020204030203" pitchFamily="34" charset="0"/>
              <a:ea typeface="Lato" panose="020F0502020204030203" pitchFamily="34" charset="0"/>
              <a:cs typeface="Lato" panose="020F0502020204030203" pitchFamily="34" charset="0"/>
            </a:endParaRPr>
          </a:p>
          <a:p>
            <a:pPr marL="457200" lvl="0" indent="-375165" algn="l" rtl="0">
              <a:spcBef>
                <a:spcPts val="0"/>
              </a:spcBef>
              <a:spcAft>
                <a:spcPts val="0"/>
              </a:spcAft>
              <a:buSzPts val="2308"/>
              <a:buFont typeface="Wingdings" panose="05000000000000000000" pitchFamily="2" charset="2"/>
              <a:buChar char="§"/>
            </a:pPr>
            <a:r>
              <a:rPr lang="en-GB" sz="2400" dirty="0">
                <a:latin typeface="Lato" panose="020F0502020204030203" pitchFamily="34" charset="0"/>
                <a:ea typeface="Lato" panose="020F0502020204030203" pitchFamily="34" charset="0"/>
                <a:cs typeface="Lato" panose="020F0502020204030203" pitchFamily="34" charset="0"/>
              </a:rPr>
              <a:t>Rich foods and alcohol are synonymous with the holiday season but can then leave us feeling bloated, tired and with low motivation.</a:t>
            </a:r>
          </a:p>
          <a:p>
            <a:pPr marL="457200" lvl="0" indent="-375165" algn="l" rtl="0">
              <a:spcBef>
                <a:spcPts val="0"/>
              </a:spcBef>
              <a:spcAft>
                <a:spcPts val="0"/>
              </a:spcAft>
              <a:buSzPts val="2308"/>
              <a:buFont typeface="Wingdings" panose="05000000000000000000" pitchFamily="2" charset="2"/>
              <a:buChar char="§"/>
            </a:pPr>
            <a:r>
              <a:rPr lang="en-GB" sz="2400" dirty="0">
                <a:latin typeface="Lato" panose="020F0502020204030203" pitchFamily="34" charset="0"/>
                <a:ea typeface="Lato" panose="020F0502020204030203" pitchFamily="34" charset="0"/>
                <a:cs typeface="Lato" panose="020F0502020204030203" pitchFamily="34" charset="0"/>
              </a:rPr>
              <a:t>Many people participate in new year diets so there is the “last hurrah” at the end of December.  </a:t>
            </a: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219536" y="554048"/>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a:r>
              <a:rPr lang="en-GB" sz="3200" dirty="0">
                <a:solidFill>
                  <a:srgbClr val="000000"/>
                </a:solidFill>
              </a:rPr>
              <a:t>Defining overindulgence &amp; the festive season</a:t>
            </a:r>
            <a:endParaRPr lang="en-GB" dirty="0">
              <a:solidFill>
                <a:srgbClr val="000000"/>
              </a:solidFill>
            </a:endParaRPr>
          </a:p>
        </p:txBody>
      </p:sp>
      <p:pic>
        <p:nvPicPr>
          <p:cNvPr id="3" name="Picture 2">
            <a:extLst>
              <a:ext uri="{FF2B5EF4-FFF2-40B4-BE49-F238E27FC236}">
                <a16:creationId xmlns:a16="http://schemas.microsoft.com/office/drawing/2014/main" id="{8B514C3B-A9CF-6134-7BB1-04FC967B9EB8}"/>
              </a:ext>
            </a:extLst>
          </p:cNvPr>
          <p:cNvPicPr>
            <a:picLocks noChangeAspect="1"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38079" r="38079"/>
          <a:stretch/>
        </p:blipFill>
        <p:spPr bwMode="auto">
          <a:xfrm>
            <a:off x="8890222" y="28575"/>
            <a:ext cx="1803178" cy="7562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CA9061-A6DF-CC7F-83AD-FA2A7C84E5AA}"/>
              </a:ext>
            </a:extLst>
          </p:cNvPr>
          <p:cNvSpPr txBox="1"/>
          <p:nvPr/>
        </p:nvSpPr>
        <p:spPr>
          <a:xfrm>
            <a:off x="8890222" y="7591425"/>
            <a:ext cx="1803178" cy="369332"/>
          </a:xfrm>
          <a:prstGeom prst="rect">
            <a:avLst/>
          </a:prstGeom>
          <a:noFill/>
        </p:spPr>
        <p:txBody>
          <a:bodyPr wrap="square" rtlCol="0">
            <a:spAutoFit/>
          </a:bodyPr>
          <a:lstStyle/>
          <a:p>
            <a:r>
              <a:rPr lang="en-GB" sz="900">
                <a:hlinkClick r:id="rId6" tooltip="http://becksposhnosh.blogspot.com/2005/12/what-happy-christmas-that-was.html"/>
              </a:rPr>
              <a:t>This Photo</a:t>
            </a:r>
            <a:r>
              <a:rPr lang="en-GB" sz="900"/>
              <a:t> by Unknown Author is licensed under </a:t>
            </a:r>
            <a:r>
              <a:rPr lang="en-GB" sz="900">
                <a:hlinkClick r:id="rId7" tooltip="https://creativecommons.org/licenses/by-nc-nd/3.0/"/>
              </a:rPr>
              <a:t>CC BY-NC-ND</a:t>
            </a:r>
            <a:endParaRPr lang="en-GB"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GB" sz="800" b="1" i="0" u="none" strike="noStrike" kern="1200" cap="none" spc="0" normalizeH="0" baseline="0" noProof="0" dirty="0">
                <a:ln>
                  <a:noFill/>
                </a:ln>
                <a:solidFill>
                  <a:srgbClr val="928989"/>
                </a:solidFill>
                <a:effectLst/>
                <a:uLnTx/>
                <a:uFillTx/>
                <a:latin typeface="Lato"/>
                <a:ea typeface="Lato"/>
                <a:cs typeface="Lato"/>
                <a:sym typeface="Lato"/>
              </a:rPr>
              <a:t>Penny Price Academy</a:t>
            </a:r>
            <a:endParaRPr kumimoji="0" sz="800" b="0" i="0" u="none" strike="noStrike" kern="1200" cap="none" spc="0" normalizeH="0" baseline="0" noProof="0" dirty="0">
              <a:ln>
                <a:noFill/>
              </a:ln>
              <a:solidFill>
                <a:prstClr val="black"/>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100"/>
              </a:spcBef>
              <a:spcAft>
                <a:spcPts val="0"/>
              </a:spcAft>
              <a:buClr>
                <a:srgbClr val="000000"/>
              </a:buClr>
              <a:buSzPts val="800"/>
              <a:buFont typeface="Arial"/>
              <a:buNone/>
              <a:tabLst/>
              <a:defRPr/>
            </a:pPr>
            <a:endParaRPr kumimoji="0" sz="800" b="1" i="0" u="none" strike="noStrike" kern="1200" cap="none" spc="0" normalizeH="0" baseline="0" noProof="0" dirty="0">
              <a:ln>
                <a:noFill/>
              </a:ln>
              <a:solidFill>
                <a:srgbClr val="4F4B4D"/>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100"/>
              </a:spcBef>
              <a:spcAft>
                <a:spcPts val="0"/>
              </a:spcAft>
              <a:buClr>
                <a:srgbClr val="000000"/>
              </a:buClr>
              <a:buSzPts val="800"/>
              <a:buFont typeface="Arial"/>
              <a:buNone/>
              <a:tabLst/>
              <a:defRPr/>
            </a:pPr>
            <a:r>
              <a:rPr kumimoji="0" lang="en-GB" sz="800" b="1" i="0" u="none" strike="noStrike" kern="1200" cap="none" spc="0" normalizeH="0" baseline="0" noProof="0" dirty="0">
                <a:ln>
                  <a:noFill/>
                </a:ln>
                <a:solidFill>
                  <a:prstClr val="black"/>
                </a:solidFill>
                <a:effectLst/>
                <a:uLnTx/>
                <a:uFillTx/>
                <a:latin typeface="Lato"/>
                <a:ea typeface="Lato"/>
                <a:cs typeface="Lato"/>
                <a:sym typeface="Lato"/>
              </a:rPr>
              <a:t>Saturday Club</a:t>
            </a:r>
          </a:p>
          <a:p>
            <a:pPr marL="0" marR="0" lvl="0" indent="0" algn="ctr" defTabSz="914400" rtl="0" eaLnBrk="1" fontAlgn="auto" latinLnBrk="0" hangingPunct="1">
              <a:lnSpc>
                <a:spcPct val="100000"/>
              </a:lnSpc>
              <a:spcBef>
                <a:spcPts val="100"/>
              </a:spcBef>
              <a:spcAft>
                <a:spcPts val="0"/>
              </a:spcAft>
              <a:buClr>
                <a:srgbClr val="000000"/>
              </a:buClr>
              <a:buSzPts val="800"/>
              <a:buFont typeface="Arial"/>
              <a:buNone/>
              <a:tabLst/>
              <a:defRPr/>
            </a:pPr>
            <a:r>
              <a:rPr kumimoji="0" lang="en-GB" sz="800" b="1" i="0" u="none" strike="noStrike" kern="1200" cap="none" spc="0" normalizeH="0" baseline="0" noProof="0" dirty="0">
                <a:ln>
                  <a:noFill/>
                </a:ln>
                <a:solidFill>
                  <a:prstClr val="black"/>
                </a:solidFill>
                <a:effectLst/>
                <a:uLnTx/>
                <a:uFillTx/>
                <a:latin typeface="Lato"/>
                <a:ea typeface="Lato"/>
                <a:cs typeface="Lato"/>
                <a:sym typeface="Lato"/>
              </a:rPr>
              <a:t>Jan 2024</a:t>
            </a:r>
            <a:endParaRPr kumimoji="0" sz="800" b="0" i="0" u="none" strike="noStrike" kern="1200" cap="none" spc="0" normalizeH="0" baseline="0" noProof="0" dirty="0">
              <a:ln>
                <a:noFill/>
              </a:ln>
              <a:solidFill>
                <a:prstClr val="black"/>
              </a:solidFill>
              <a:effectLst/>
              <a:uLnTx/>
              <a:uFillTx/>
              <a:latin typeface="Lato Black"/>
              <a:ea typeface="Lato Black"/>
              <a:cs typeface="Lato Black"/>
              <a:sym typeface="Lato Black"/>
            </a:endParaRPr>
          </a:p>
        </p:txBody>
      </p:sp>
      <p:sp>
        <p:nvSpPr>
          <p:cNvPr id="92" name="Google Shape;92;p8"/>
          <p:cNvSpPr txBox="1"/>
          <p:nvPr/>
        </p:nvSpPr>
        <p:spPr>
          <a:xfrm>
            <a:off x="1922588" y="1673454"/>
            <a:ext cx="6848222" cy="4524275"/>
          </a:xfrm>
          <a:prstGeom prst="rect">
            <a:avLst/>
          </a:prstGeom>
          <a:noFill/>
          <a:ln>
            <a:noFill/>
          </a:ln>
        </p:spPr>
        <p:txBody>
          <a:bodyPr spcFirstLastPara="1" wrap="square" lIns="91425" tIns="45700" rIns="91425" bIns="45700" anchor="t" anchorCtr="0">
            <a:spAutoFit/>
          </a:bodyPr>
          <a:lstStyle/>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Hedonic hunger is the desire to eat for pleasure, as opposed to consuming the calories your body needs for energy.</a:t>
            </a: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Comfort eating is a type of eating that causes your brain to release endorphins, which are feel-good hormones. So, eating feels good for a lot of people.</a:t>
            </a: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We are </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as a species drawn to high sugar/energy foods as this is what we are genetically predisposed to hunt for. </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There is also social pressures at play if out with a group of people. </a:t>
            </a: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219536" y="554048"/>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3200" b="1" i="0" u="none" strike="noStrike" kern="1200" cap="none" spc="0" normalizeH="0" baseline="0" noProof="0" dirty="0">
                <a:ln>
                  <a:noFill/>
                </a:ln>
                <a:solidFill>
                  <a:srgbClr val="000000"/>
                </a:solidFill>
                <a:effectLst/>
                <a:uLnTx/>
                <a:uFillTx/>
                <a:latin typeface="Lato"/>
                <a:ea typeface="Lato"/>
                <a:cs typeface="Lato"/>
                <a:sym typeface="Lato"/>
              </a:rPr>
              <a:t>Hedonic hunger or something else?</a:t>
            </a:r>
            <a:endParaRPr kumimoji="0" lang="en-GB" sz="2000" b="1" i="0" u="none" strike="noStrike" kern="1200" cap="none" spc="0" normalizeH="0" baseline="0" noProof="0" dirty="0">
              <a:ln>
                <a:noFill/>
              </a:ln>
              <a:solidFill>
                <a:srgbClr val="000000"/>
              </a:solidFill>
              <a:effectLst/>
              <a:uLnTx/>
              <a:uFillTx/>
              <a:latin typeface="Lato"/>
              <a:ea typeface="Lato"/>
              <a:cs typeface="Lato"/>
              <a:sym typeface="Lato"/>
            </a:endParaRPr>
          </a:p>
        </p:txBody>
      </p:sp>
      <p:pic>
        <p:nvPicPr>
          <p:cNvPr id="3" name="Picture 2">
            <a:extLst>
              <a:ext uri="{FF2B5EF4-FFF2-40B4-BE49-F238E27FC236}">
                <a16:creationId xmlns:a16="http://schemas.microsoft.com/office/drawing/2014/main" id="{8B514C3B-A9CF-6134-7BB1-04FC967B9EB8}"/>
              </a:ext>
            </a:extLst>
          </p:cNvPr>
          <p:cNvPicPr preferRelativeResize="0">
            <a:picLocks noChangeArrowheads="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0558" r="40558"/>
          <a:stretch/>
        </p:blipFill>
        <p:spPr bwMode="auto">
          <a:xfrm>
            <a:off x="8885641" y="-19567"/>
            <a:ext cx="1803178" cy="7562850"/>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0E4390-4C77-FC70-0D45-759085CCBCC2}"/>
              </a:ext>
            </a:extLst>
          </p:cNvPr>
          <p:cNvSpPr txBox="1"/>
          <p:nvPr/>
        </p:nvSpPr>
        <p:spPr>
          <a:xfrm>
            <a:off x="8885641" y="7543283"/>
            <a:ext cx="1803178" cy="369332"/>
          </a:xfrm>
          <a:prstGeom prst="rect">
            <a:avLst/>
          </a:prstGeom>
          <a:noFill/>
        </p:spPr>
        <p:txBody>
          <a:bodyPr wrap="square" rtlCol="0">
            <a:spAutoFit/>
          </a:bodyPr>
          <a:lstStyle/>
          <a:p>
            <a:r>
              <a:rPr lang="en-GB" sz="900">
                <a:hlinkClick r:id="rId6" tooltip="http://www.choosehelp.com/news/eating-disorders/binge-eating-now-a-recognized-mental-illness.html"/>
              </a:rPr>
              <a:t>This Photo</a:t>
            </a:r>
            <a:r>
              <a:rPr lang="en-GB" sz="900"/>
              <a:t> by Unknown Author is licensed under </a:t>
            </a:r>
            <a:r>
              <a:rPr lang="en-GB" sz="900">
                <a:hlinkClick r:id="rId7" tooltip="https://creativecommons.org/licenses/by/3.0/"/>
              </a:rPr>
              <a:t>CC BY</a:t>
            </a:r>
            <a:endParaRPr lang="en-GB" sz="900"/>
          </a:p>
        </p:txBody>
      </p:sp>
    </p:spTree>
    <p:extLst>
      <p:ext uri="{BB962C8B-B14F-4D97-AF65-F5344CB8AC3E}">
        <p14:creationId xmlns:p14="http://schemas.microsoft.com/office/powerpoint/2010/main" val="399707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Google Shape;170;p11">
            <a:extLst>
              <a:ext uri="{FF2B5EF4-FFF2-40B4-BE49-F238E27FC236}">
                <a16:creationId xmlns:a16="http://schemas.microsoft.com/office/drawing/2014/main" id="{38AE29D9-DC0C-047B-5B0B-E3C60C0C0647}"/>
              </a:ext>
            </a:extLst>
          </p:cNvPr>
          <p:cNvSpPr/>
          <p:nvPr/>
        </p:nvSpPr>
        <p:spPr>
          <a:xfrm>
            <a:off x="0" y="0"/>
            <a:ext cx="1803171" cy="7562850"/>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prstClr val="white"/>
              </a:solidFill>
              <a:effectLst/>
              <a:uLnTx/>
              <a:uFillTx/>
              <a:latin typeface="Arial"/>
              <a:ea typeface="Arial"/>
              <a:cs typeface="Arial"/>
              <a:sym typeface="Arial"/>
            </a:endParaRPr>
          </a:p>
        </p:txBody>
      </p:sp>
      <p:sp>
        <p:nvSpPr>
          <p:cNvPr id="63" name="Google Shape;63;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4" name="Google Shape;64;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5" name="Google Shape;65;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6" name="Google Shape;66;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7" name="Google Shape;67;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8" name="Google Shape;68;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69" name="Google Shape;69;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0" name="Google Shape;70;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1" name="Google Shape;71;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2" name="Google Shape;72;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3" name="Google Shape;73;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4" name="Google Shape;74;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5" name="Google Shape;75;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6" name="Google Shape;76;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7" name="Google Shape;77;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8" name="Google Shape;78;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79" name="Google Shape;79;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0" name="Google Shape;80;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1" name="Google Shape;81;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2" name="Google Shape;82;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3" name="Google Shape;83;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4" name="Google Shape;84;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5" name="Google Shape;85;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6" name="Google Shape;86;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7" name="Google Shape;87;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8" name="Google Shape;88;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89" name="Google Shape;89;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91" name="Google Shape;91;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GB" sz="800" b="1" i="0" u="none" strike="noStrike" kern="1200" cap="none" spc="0" normalizeH="0" baseline="0" noProof="0" dirty="0">
                <a:ln>
                  <a:noFill/>
                </a:ln>
                <a:solidFill>
                  <a:srgbClr val="928989"/>
                </a:solidFill>
                <a:effectLst/>
                <a:uLnTx/>
                <a:uFillTx/>
                <a:latin typeface="Lato"/>
                <a:ea typeface="Lato"/>
                <a:cs typeface="Lato"/>
                <a:sym typeface="Lato"/>
              </a:rPr>
              <a:t>Penny Price Academy</a:t>
            </a:r>
            <a:endParaRPr kumimoji="0" sz="800" b="0" i="0" u="none" strike="noStrike" kern="1200" cap="none" spc="0" normalizeH="0" baseline="0" noProof="0" dirty="0">
              <a:ln>
                <a:noFill/>
              </a:ln>
              <a:solidFill>
                <a:prstClr val="black"/>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100"/>
              </a:spcBef>
              <a:spcAft>
                <a:spcPts val="0"/>
              </a:spcAft>
              <a:buClr>
                <a:srgbClr val="000000"/>
              </a:buClr>
              <a:buSzPts val="800"/>
              <a:buFont typeface="Arial"/>
              <a:buNone/>
              <a:tabLst/>
              <a:defRPr/>
            </a:pPr>
            <a:endParaRPr kumimoji="0" sz="800" b="1" i="0" u="none" strike="noStrike" kern="1200" cap="none" spc="0" normalizeH="0" baseline="0" noProof="0" dirty="0">
              <a:ln>
                <a:noFill/>
              </a:ln>
              <a:solidFill>
                <a:srgbClr val="4F4B4D"/>
              </a:solidFill>
              <a:effectLst/>
              <a:uLnTx/>
              <a:uFillTx/>
              <a:latin typeface="Lato"/>
              <a:ea typeface="Lato"/>
              <a:cs typeface="Lato"/>
              <a:sym typeface="Lato"/>
            </a:endParaRPr>
          </a:p>
          <a:p>
            <a:pPr marL="0" marR="0" lvl="0" indent="0" algn="ctr" defTabSz="914400" rtl="0" eaLnBrk="1" fontAlgn="auto" latinLnBrk="0" hangingPunct="1">
              <a:lnSpc>
                <a:spcPct val="100000"/>
              </a:lnSpc>
              <a:spcBef>
                <a:spcPts val="100"/>
              </a:spcBef>
              <a:spcAft>
                <a:spcPts val="0"/>
              </a:spcAft>
              <a:buClr>
                <a:srgbClr val="000000"/>
              </a:buClr>
              <a:buSzPts val="800"/>
              <a:buFont typeface="Arial"/>
              <a:buNone/>
              <a:tabLst/>
              <a:defRPr/>
            </a:pPr>
            <a:r>
              <a:rPr kumimoji="0" lang="en-GB" sz="800" b="1" i="0" u="none" strike="noStrike" kern="1200" cap="none" spc="0" normalizeH="0" baseline="0" noProof="0" dirty="0">
                <a:ln>
                  <a:noFill/>
                </a:ln>
                <a:solidFill>
                  <a:prstClr val="black"/>
                </a:solidFill>
                <a:effectLst/>
                <a:uLnTx/>
                <a:uFillTx/>
                <a:latin typeface="Lato"/>
                <a:ea typeface="Lato"/>
                <a:cs typeface="Lato"/>
                <a:sym typeface="Lato"/>
              </a:rPr>
              <a:t>Saturday Club</a:t>
            </a:r>
          </a:p>
          <a:p>
            <a:pPr marL="0" marR="0" lvl="0" indent="0" algn="ctr" defTabSz="914400" rtl="0" eaLnBrk="1" fontAlgn="auto" latinLnBrk="0" hangingPunct="1">
              <a:lnSpc>
                <a:spcPct val="100000"/>
              </a:lnSpc>
              <a:spcBef>
                <a:spcPts val="100"/>
              </a:spcBef>
              <a:spcAft>
                <a:spcPts val="0"/>
              </a:spcAft>
              <a:buClr>
                <a:srgbClr val="000000"/>
              </a:buClr>
              <a:buSzPts val="800"/>
              <a:buFont typeface="Arial"/>
              <a:buNone/>
              <a:tabLst/>
              <a:defRPr/>
            </a:pPr>
            <a:r>
              <a:rPr kumimoji="0" lang="en-GB" sz="800" b="1" i="0" u="none" strike="noStrike" kern="1200" cap="none" spc="0" normalizeH="0" baseline="0" noProof="0" dirty="0">
                <a:ln>
                  <a:noFill/>
                </a:ln>
                <a:solidFill>
                  <a:prstClr val="black"/>
                </a:solidFill>
                <a:effectLst/>
                <a:uLnTx/>
                <a:uFillTx/>
                <a:latin typeface="Lato"/>
                <a:ea typeface="Lato"/>
                <a:cs typeface="Lato"/>
                <a:sym typeface="Lato"/>
              </a:rPr>
              <a:t>Jan 2024</a:t>
            </a:r>
            <a:endParaRPr kumimoji="0" sz="800" b="0" i="0" u="none" strike="noStrike" kern="1200" cap="none" spc="0" normalizeH="0" baseline="0" noProof="0" dirty="0">
              <a:ln>
                <a:noFill/>
              </a:ln>
              <a:solidFill>
                <a:prstClr val="black"/>
              </a:solidFill>
              <a:effectLst/>
              <a:uLnTx/>
              <a:uFillTx/>
              <a:latin typeface="Lato Black"/>
              <a:ea typeface="Lato Black"/>
              <a:cs typeface="Lato Black"/>
              <a:sym typeface="Lato Black"/>
            </a:endParaRPr>
          </a:p>
        </p:txBody>
      </p:sp>
      <p:sp>
        <p:nvSpPr>
          <p:cNvPr id="92" name="Google Shape;92;p8"/>
          <p:cNvSpPr txBox="1"/>
          <p:nvPr/>
        </p:nvSpPr>
        <p:spPr>
          <a:xfrm>
            <a:off x="1922588" y="1673454"/>
            <a:ext cx="6848222" cy="4154943"/>
          </a:xfrm>
          <a:prstGeom prst="rect">
            <a:avLst/>
          </a:prstGeom>
          <a:noFill/>
          <a:ln>
            <a:noFill/>
          </a:ln>
        </p:spPr>
        <p:txBody>
          <a:bodyPr spcFirstLastPara="1" wrap="square" lIns="91425" tIns="45700" rIns="91425" bIns="45700" anchor="t" anchorCtr="0">
            <a:spAutoFit/>
          </a:bodyPr>
          <a:lstStyle/>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Today we will be looking at using essential oils and hydrolats to aid some of the symptoms that are left after we have over indulged</a:t>
            </a:r>
            <a:r>
              <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a:t>
            </a: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There are many other lifestyle changes we can do such as drinking more water, adding more fresh fruits and vegetables to your diet and moving the body more. </a:t>
            </a: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457200" marR="0" lvl="0" indent="-375165" algn="l" defTabSz="914400" rtl="0" eaLnBrk="1" fontAlgn="auto" latinLnBrk="0" hangingPunct="1">
              <a:lnSpc>
                <a:spcPct val="100000"/>
              </a:lnSpc>
              <a:spcBef>
                <a:spcPts val="0"/>
              </a:spcBef>
              <a:spcAft>
                <a:spcPts val="0"/>
              </a:spcAft>
              <a:buClrTx/>
              <a:buSzPts val="2308"/>
              <a:buFont typeface="Wingdings" panose="05000000000000000000" pitchFamily="2" charset="2"/>
              <a:buChar char="§"/>
              <a:tabLst/>
              <a:defRPr/>
            </a:pPr>
            <a:r>
              <a:rPr lang="en-GB" sz="2400" dirty="0">
                <a:solidFill>
                  <a:prstClr val="black"/>
                </a:solidFill>
                <a:latin typeface="Lato" panose="020F0502020204030203" pitchFamily="34" charset="0"/>
                <a:ea typeface="Lato" panose="020F0502020204030203" pitchFamily="34" charset="0"/>
                <a:cs typeface="Lato" panose="020F0502020204030203" pitchFamily="34" charset="0"/>
              </a:rPr>
              <a:t>There is also the mental side of the aftermath of indulging and the pressure of a new year. </a:t>
            </a:r>
            <a:endParaRPr kumimoji="0" lang="en-GB"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2" name="Google Shape;90;p8">
            <a:extLst>
              <a:ext uri="{FF2B5EF4-FFF2-40B4-BE49-F238E27FC236}">
                <a16:creationId xmlns:a16="http://schemas.microsoft.com/office/drawing/2014/main" id="{CE99F717-5966-BFBA-0EBB-F54113EA8F52}"/>
              </a:ext>
            </a:extLst>
          </p:cNvPr>
          <p:cNvSpPr txBox="1">
            <a:spLocks/>
          </p:cNvSpPr>
          <p:nvPr/>
        </p:nvSpPr>
        <p:spPr>
          <a:xfrm>
            <a:off x="2219536" y="554048"/>
            <a:ext cx="6768384" cy="443711"/>
          </a:xfrm>
          <a:prstGeom prst="rect">
            <a:avLst/>
          </a:prstGeom>
          <a:noFill/>
          <a:ln>
            <a:noFill/>
          </a:ln>
        </p:spPr>
        <p:txBody>
          <a:bodyPr spcFirstLastPara="1" wrap="square" lIns="0" tIns="1270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12699"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3200" b="1" i="0" u="none" strike="noStrike" kern="1200" cap="none" spc="0" normalizeH="0" baseline="0" noProof="0" dirty="0">
                <a:ln>
                  <a:noFill/>
                </a:ln>
                <a:solidFill>
                  <a:srgbClr val="000000"/>
                </a:solidFill>
                <a:effectLst/>
                <a:uLnTx/>
                <a:uFillTx/>
                <a:latin typeface="Lato"/>
                <a:ea typeface="Lato"/>
                <a:cs typeface="Lato"/>
                <a:sym typeface="Lato"/>
              </a:rPr>
              <a:t>Using Aromatherapy </a:t>
            </a:r>
            <a:endParaRPr kumimoji="0" lang="en-GB" sz="2000" b="1" i="0" u="none" strike="noStrike" kern="1200" cap="none" spc="0" normalizeH="0" baseline="0" noProof="0" dirty="0">
              <a:ln>
                <a:noFill/>
              </a:ln>
              <a:solidFill>
                <a:srgbClr val="000000"/>
              </a:solidFill>
              <a:effectLst/>
              <a:uLnTx/>
              <a:uFillTx/>
              <a:latin typeface="Lato"/>
              <a:ea typeface="Lato"/>
              <a:cs typeface="Lato"/>
              <a:sym typeface="Lato"/>
            </a:endParaRPr>
          </a:p>
        </p:txBody>
      </p:sp>
      <p:pic>
        <p:nvPicPr>
          <p:cNvPr id="3" name="Picture 2">
            <a:extLst>
              <a:ext uri="{FF2B5EF4-FFF2-40B4-BE49-F238E27FC236}">
                <a16:creationId xmlns:a16="http://schemas.microsoft.com/office/drawing/2014/main" id="{8B514C3B-A9CF-6134-7BB1-04FC967B9EB8}"/>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l="45567" r="45567"/>
          <a:stretch/>
        </p:blipFill>
        <p:spPr bwMode="auto">
          <a:xfrm>
            <a:off x="8885641" y="-19567"/>
            <a:ext cx="1803178" cy="756285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6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0" name="Rectangle 29">
            <a:extLst>
              <a:ext uri="{FF2B5EF4-FFF2-40B4-BE49-F238E27FC236}">
                <a16:creationId xmlns:a16="http://schemas.microsoft.com/office/drawing/2014/main" id="{5D57A616-F10E-44D3-9CF3-732BB0384487}"/>
              </a:ext>
            </a:extLst>
          </p:cNvPr>
          <p:cNvSpPr/>
          <p:nvPr/>
        </p:nvSpPr>
        <p:spPr>
          <a:xfrm>
            <a:off x="0" y="0"/>
            <a:ext cx="1803171" cy="7562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Carrot Seed</a:t>
            </a:r>
            <a:br>
              <a:rPr lang="en-GB" sz="2400" b="0" i="1" dirty="0"/>
            </a:br>
            <a:r>
              <a:rPr lang="en-GB" sz="2400" b="0" i="1" dirty="0"/>
              <a:t>Daucus carota</a:t>
            </a:r>
            <a:br>
              <a:rPr lang="en-GB" sz="2400" b="0" i="1" dirty="0"/>
            </a:br>
            <a:endParaRPr sz="3200" b="0" i="1" dirty="0"/>
          </a:p>
        </p:txBody>
      </p:sp>
      <p:sp>
        <p:nvSpPr>
          <p:cNvPr id="2" name="TextBox 1">
            <a:extLst>
              <a:ext uri="{FF2B5EF4-FFF2-40B4-BE49-F238E27FC236}">
                <a16:creationId xmlns:a16="http://schemas.microsoft.com/office/drawing/2014/main" id="{66B7D3AB-66B2-4F26-8F5B-1B88D1105330}"/>
              </a:ext>
            </a:extLst>
          </p:cNvPr>
          <p:cNvSpPr txBox="1"/>
          <p:nvPr/>
        </p:nvSpPr>
        <p:spPr>
          <a:xfrm>
            <a:off x="2007450" y="1673454"/>
            <a:ext cx="6669516" cy="4154984"/>
          </a:xfrm>
          <a:prstGeom prst="rect">
            <a:avLst/>
          </a:prstGeom>
          <a:noFill/>
        </p:spPr>
        <p:txBody>
          <a:bodyPr wrap="square" rtlCol="0">
            <a:spAutoFit/>
          </a:bodyPr>
          <a:lstStyle/>
          <a:p>
            <a:r>
              <a:rPr lang="en-GB" sz="2400" dirty="0">
                <a:latin typeface="Lato" panose="020B0604020202020204" charset="0"/>
              </a:rPr>
              <a:t>From the </a:t>
            </a:r>
            <a:r>
              <a:rPr lang="en-GB" sz="2400" dirty="0" err="1">
                <a:latin typeface="Lato" panose="020B0604020202020204" charset="0"/>
              </a:rPr>
              <a:t>apiaceae</a:t>
            </a:r>
            <a:r>
              <a:rPr lang="en-GB" sz="2400" dirty="0">
                <a:latin typeface="Lato" panose="020B0604020202020204" charset="0"/>
              </a:rPr>
              <a:t> family carrot seed is known for it’s detoxification properties. It is an excellent regenerator of the liver.</a:t>
            </a:r>
          </a:p>
          <a:p>
            <a:r>
              <a:rPr lang="en-GB" sz="2400" dirty="0">
                <a:latin typeface="Lato" panose="020B0604020202020204" charset="0"/>
              </a:rPr>
              <a:t> </a:t>
            </a:r>
          </a:p>
          <a:p>
            <a:r>
              <a:rPr lang="en-GB" sz="2400" dirty="0">
                <a:latin typeface="Lato" panose="020B0604020202020204" charset="0"/>
              </a:rPr>
              <a:t>It has lipolytic properties, diuretic, vermifuge (destroys parasites) and carminative. </a:t>
            </a:r>
          </a:p>
          <a:p>
            <a:endParaRPr lang="en-GB" sz="2400" dirty="0">
              <a:latin typeface="Lato" panose="020B0604020202020204" charset="0"/>
            </a:endParaRPr>
          </a:p>
          <a:p>
            <a:r>
              <a:rPr lang="en-GB" sz="2400" dirty="0">
                <a:latin typeface="Lato" panose="020B0604020202020204" charset="0"/>
              </a:rPr>
              <a:t>This oil can easily strengthen the spirit by easing the feelings of delicateness and vulnerability by creating a space in the spirit that allows and encourages a sense of inner peace and security. </a:t>
            </a:r>
          </a:p>
        </p:txBody>
      </p:sp>
      <p:sp>
        <p:nvSpPr>
          <p:cNvPr id="3" name="Google Shape;65;p8">
            <a:extLst>
              <a:ext uri="{FF2B5EF4-FFF2-40B4-BE49-F238E27FC236}">
                <a16:creationId xmlns:a16="http://schemas.microsoft.com/office/drawing/2014/main" id="{416EA611-8C5A-41CD-8B1D-51118A813C3F}"/>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66;p8">
            <a:extLst>
              <a:ext uri="{FF2B5EF4-FFF2-40B4-BE49-F238E27FC236}">
                <a16:creationId xmlns:a16="http://schemas.microsoft.com/office/drawing/2014/main" id="{2D70BD43-7B6B-4A41-AE95-B8C60E388205}"/>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67;p8">
            <a:extLst>
              <a:ext uri="{FF2B5EF4-FFF2-40B4-BE49-F238E27FC236}">
                <a16:creationId xmlns:a16="http://schemas.microsoft.com/office/drawing/2014/main" id="{7CA5B6A9-07AD-4447-B1E6-301553FBBA8C}"/>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8;p8">
            <a:extLst>
              <a:ext uri="{FF2B5EF4-FFF2-40B4-BE49-F238E27FC236}">
                <a16:creationId xmlns:a16="http://schemas.microsoft.com/office/drawing/2014/main" id="{80D364E0-5047-4CF4-97F6-DD4C13F334A9}"/>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9;p8">
            <a:extLst>
              <a:ext uri="{FF2B5EF4-FFF2-40B4-BE49-F238E27FC236}">
                <a16:creationId xmlns:a16="http://schemas.microsoft.com/office/drawing/2014/main" id="{67AD970C-F257-4048-8E32-9296738315E5}"/>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0;p8">
            <a:extLst>
              <a:ext uri="{FF2B5EF4-FFF2-40B4-BE49-F238E27FC236}">
                <a16:creationId xmlns:a16="http://schemas.microsoft.com/office/drawing/2014/main" id="{0FC79BA1-666D-4BCF-B733-F461C37093E7}"/>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1;p8">
            <a:extLst>
              <a:ext uri="{FF2B5EF4-FFF2-40B4-BE49-F238E27FC236}">
                <a16:creationId xmlns:a16="http://schemas.microsoft.com/office/drawing/2014/main" id="{26587383-B1C8-4342-9021-A5EB2CCFC708}"/>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2;p8">
            <a:extLst>
              <a:ext uri="{FF2B5EF4-FFF2-40B4-BE49-F238E27FC236}">
                <a16:creationId xmlns:a16="http://schemas.microsoft.com/office/drawing/2014/main" id="{4AF0DB1F-6E0C-4D79-9D2A-38375E3A64F6}"/>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3;p8">
            <a:extLst>
              <a:ext uri="{FF2B5EF4-FFF2-40B4-BE49-F238E27FC236}">
                <a16:creationId xmlns:a16="http://schemas.microsoft.com/office/drawing/2014/main" id="{B745FCCF-93EF-49EE-883A-4FB03D8FC78F}"/>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4;p8">
            <a:extLst>
              <a:ext uri="{FF2B5EF4-FFF2-40B4-BE49-F238E27FC236}">
                <a16:creationId xmlns:a16="http://schemas.microsoft.com/office/drawing/2014/main" id="{A98945A7-478F-4161-8DB1-7FE9ECC2E2F1}"/>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5;p8">
            <a:extLst>
              <a:ext uri="{FF2B5EF4-FFF2-40B4-BE49-F238E27FC236}">
                <a16:creationId xmlns:a16="http://schemas.microsoft.com/office/drawing/2014/main" id="{9CDEB5A8-B5F0-47BE-9D02-E2A2BEAE1269}"/>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6;p8">
            <a:extLst>
              <a:ext uri="{FF2B5EF4-FFF2-40B4-BE49-F238E27FC236}">
                <a16:creationId xmlns:a16="http://schemas.microsoft.com/office/drawing/2014/main" id="{2BCF1DA1-4605-42A0-B88B-E6ABAC76C408}"/>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7;p8">
            <a:extLst>
              <a:ext uri="{FF2B5EF4-FFF2-40B4-BE49-F238E27FC236}">
                <a16:creationId xmlns:a16="http://schemas.microsoft.com/office/drawing/2014/main" id="{80EE9C5F-6267-480B-B5F7-236FA82AB829}"/>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8;p8">
            <a:extLst>
              <a:ext uri="{FF2B5EF4-FFF2-40B4-BE49-F238E27FC236}">
                <a16:creationId xmlns:a16="http://schemas.microsoft.com/office/drawing/2014/main" id="{B831A834-D431-4B3B-9B25-D32D4AFE0558}"/>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9;p8">
            <a:extLst>
              <a:ext uri="{FF2B5EF4-FFF2-40B4-BE49-F238E27FC236}">
                <a16:creationId xmlns:a16="http://schemas.microsoft.com/office/drawing/2014/main" id="{B592A28D-059E-490F-963A-ADE81EB19A98}"/>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0;p8">
            <a:extLst>
              <a:ext uri="{FF2B5EF4-FFF2-40B4-BE49-F238E27FC236}">
                <a16:creationId xmlns:a16="http://schemas.microsoft.com/office/drawing/2014/main" id="{E21D3E7A-7A36-489C-BE76-7E2E8CD9A980}"/>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1;p8">
            <a:extLst>
              <a:ext uri="{FF2B5EF4-FFF2-40B4-BE49-F238E27FC236}">
                <a16:creationId xmlns:a16="http://schemas.microsoft.com/office/drawing/2014/main" id="{E4544277-32C7-4C6D-8B3E-7067E924FD39}"/>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2;p8">
            <a:extLst>
              <a:ext uri="{FF2B5EF4-FFF2-40B4-BE49-F238E27FC236}">
                <a16:creationId xmlns:a16="http://schemas.microsoft.com/office/drawing/2014/main" id="{8E4AE67F-923F-4545-B6B9-1DCDE0CB4836}"/>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3;p8">
            <a:extLst>
              <a:ext uri="{FF2B5EF4-FFF2-40B4-BE49-F238E27FC236}">
                <a16:creationId xmlns:a16="http://schemas.microsoft.com/office/drawing/2014/main" id="{F5805C1F-3570-4390-9A81-F3D37E47B328}"/>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4;p8">
            <a:extLst>
              <a:ext uri="{FF2B5EF4-FFF2-40B4-BE49-F238E27FC236}">
                <a16:creationId xmlns:a16="http://schemas.microsoft.com/office/drawing/2014/main" id="{799FECE7-D5B8-4EC4-8D22-81B911A22CB5}"/>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5;p8">
            <a:extLst>
              <a:ext uri="{FF2B5EF4-FFF2-40B4-BE49-F238E27FC236}">
                <a16:creationId xmlns:a16="http://schemas.microsoft.com/office/drawing/2014/main" id="{AA18D17F-F534-4BC2-A17A-95CAAE323F56}"/>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6;p8">
            <a:extLst>
              <a:ext uri="{FF2B5EF4-FFF2-40B4-BE49-F238E27FC236}">
                <a16:creationId xmlns:a16="http://schemas.microsoft.com/office/drawing/2014/main" id="{A02E5FE7-92E2-4041-9805-A0525F1B4C75}"/>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7;p8">
            <a:extLst>
              <a:ext uri="{FF2B5EF4-FFF2-40B4-BE49-F238E27FC236}">
                <a16:creationId xmlns:a16="http://schemas.microsoft.com/office/drawing/2014/main" id="{05BD7903-B77D-4030-8056-0C62A2996212}"/>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8;p8">
            <a:extLst>
              <a:ext uri="{FF2B5EF4-FFF2-40B4-BE49-F238E27FC236}">
                <a16:creationId xmlns:a16="http://schemas.microsoft.com/office/drawing/2014/main" id="{FE4709B1-BAC4-45BB-BF77-DA4F67195AF2}"/>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9;p8">
            <a:extLst>
              <a:ext uri="{FF2B5EF4-FFF2-40B4-BE49-F238E27FC236}">
                <a16:creationId xmlns:a16="http://schemas.microsoft.com/office/drawing/2014/main" id="{1C674A00-C1D3-4AC3-80AC-17DD3E6662E6}"/>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90;p8">
            <a:extLst>
              <a:ext uri="{FF2B5EF4-FFF2-40B4-BE49-F238E27FC236}">
                <a16:creationId xmlns:a16="http://schemas.microsoft.com/office/drawing/2014/main" id="{60497063-2080-442D-AFEF-966B6119B017}"/>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92;p8">
            <a:extLst>
              <a:ext uri="{FF2B5EF4-FFF2-40B4-BE49-F238E27FC236}">
                <a16:creationId xmlns:a16="http://schemas.microsoft.com/office/drawing/2014/main" id="{EC7BED4D-4742-4210-BE2C-B2A3B538F478}"/>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Jan 2024</a:t>
            </a:r>
            <a:endParaRPr sz="800" dirty="0">
              <a:solidFill>
                <a:srgbClr val="000000"/>
              </a:solidFill>
              <a:latin typeface="Lato Black"/>
              <a:ea typeface="Lato Black"/>
              <a:cs typeface="Lato Black"/>
              <a:sym typeface="Lato Black"/>
            </a:endParaRPr>
          </a:p>
        </p:txBody>
      </p:sp>
      <p:pic>
        <p:nvPicPr>
          <p:cNvPr id="7170" name="Picture 2" descr="Carrot, Food, Greens, Hearty, High Quality, Ingredient">
            <a:extLst>
              <a:ext uri="{FF2B5EF4-FFF2-40B4-BE49-F238E27FC236}">
                <a16:creationId xmlns:a16="http://schemas.microsoft.com/office/drawing/2014/main" id="{694F8D9A-274B-4249-AF66-213884393F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45" y="5025357"/>
            <a:ext cx="1934393" cy="25004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orange carrots">
            <a:extLst>
              <a:ext uri="{FF2B5EF4-FFF2-40B4-BE49-F238E27FC236}">
                <a16:creationId xmlns:a16="http://schemas.microsoft.com/office/drawing/2014/main" id="{1A892CCB-EE0D-4C16-80B7-500C269763B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582" r="42611"/>
          <a:stretch/>
        </p:blipFill>
        <p:spPr bwMode="auto">
          <a:xfrm>
            <a:off x="8888819" y="0"/>
            <a:ext cx="1804581" cy="756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65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0" name="Rectangle 29">
            <a:extLst>
              <a:ext uri="{FF2B5EF4-FFF2-40B4-BE49-F238E27FC236}">
                <a16:creationId xmlns:a16="http://schemas.microsoft.com/office/drawing/2014/main" id="{F8255224-296C-4AD0-B549-B0B5805D2DB2}"/>
              </a:ext>
            </a:extLst>
          </p:cNvPr>
          <p:cNvSpPr/>
          <p:nvPr/>
        </p:nvSpPr>
        <p:spPr>
          <a:xfrm>
            <a:off x="0" y="0"/>
            <a:ext cx="1803171" cy="7562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Cardamom</a:t>
            </a:r>
            <a:br>
              <a:rPr lang="en-GB" sz="2400" b="0" i="1" dirty="0"/>
            </a:br>
            <a:r>
              <a:rPr lang="en-GB" sz="2400" b="0" i="1" dirty="0"/>
              <a:t>Elettaria cardamomum</a:t>
            </a:r>
            <a:br>
              <a:rPr lang="en-GB" sz="2400" b="0" i="1" dirty="0"/>
            </a:br>
            <a:endParaRPr sz="3200" b="0" i="1" dirty="0"/>
          </a:p>
        </p:txBody>
      </p:sp>
      <p:sp>
        <p:nvSpPr>
          <p:cNvPr id="2" name="TextBox 1">
            <a:extLst>
              <a:ext uri="{FF2B5EF4-FFF2-40B4-BE49-F238E27FC236}">
                <a16:creationId xmlns:a16="http://schemas.microsoft.com/office/drawing/2014/main" id="{66B7D3AB-66B2-4F26-8F5B-1B88D1105330}"/>
              </a:ext>
            </a:extLst>
          </p:cNvPr>
          <p:cNvSpPr txBox="1"/>
          <p:nvPr/>
        </p:nvSpPr>
        <p:spPr>
          <a:xfrm>
            <a:off x="2007450" y="1673454"/>
            <a:ext cx="6669516" cy="5170646"/>
          </a:xfrm>
          <a:prstGeom prst="rect">
            <a:avLst/>
          </a:prstGeom>
          <a:noFill/>
        </p:spPr>
        <p:txBody>
          <a:bodyPr wrap="square" rtlCol="0">
            <a:spAutoFit/>
          </a:bodyPr>
          <a:lstStyle/>
          <a:p>
            <a:r>
              <a:rPr lang="en-GB" sz="2200" dirty="0">
                <a:latin typeface="Lato" panose="020B0604020202020204" charset="0"/>
              </a:rPr>
              <a:t>Used a lot in cooking, the essential oil is distilled of the seed pod which also makes it from the </a:t>
            </a:r>
            <a:r>
              <a:rPr lang="en-GB" sz="2200" dirty="0" err="1">
                <a:latin typeface="Lato" panose="020B0604020202020204" charset="0"/>
              </a:rPr>
              <a:t>Apieace</a:t>
            </a:r>
            <a:r>
              <a:rPr lang="en-GB" sz="2200" dirty="0">
                <a:latin typeface="Lato" panose="020B0604020202020204" charset="0"/>
              </a:rPr>
              <a:t> family. </a:t>
            </a:r>
          </a:p>
          <a:p>
            <a:endParaRPr lang="en-GB" sz="2200" dirty="0">
              <a:latin typeface="Lato" panose="020B0604020202020204" charset="0"/>
            </a:endParaRPr>
          </a:p>
          <a:p>
            <a:r>
              <a:rPr lang="en-GB" sz="2200" dirty="0">
                <a:latin typeface="Lato" panose="020B0604020202020204" charset="0"/>
              </a:rPr>
              <a:t>The oil has anti spasmodic, anti inflammatory and carminative properties and has shown to be excellent for water retention. </a:t>
            </a:r>
          </a:p>
          <a:p>
            <a:endParaRPr lang="en-GB" sz="2200" dirty="0">
              <a:latin typeface="Lato" panose="020B0604020202020204" charset="0"/>
            </a:endParaRPr>
          </a:p>
          <a:p>
            <a:r>
              <a:rPr lang="en-GB" sz="2200" dirty="0">
                <a:latin typeface="Lato" panose="020B0604020202020204" charset="0"/>
              </a:rPr>
              <a:t>It is recommended for the treatment of digestive complaints such as cramps, indigestion and flatulence. </a:t>
            </a:r>
          </a:p>
          <a:p>
            <a:endParaRPr lang="en-GB" sz="2200" dirty="0">
              <a:latin typeface="Lato" panose="020B0604020202020204" charset="0"/>
            </a:endParaRPr>
          </a:p>
          <a:p>
            <a:r>
              <a:rPr lang="en-GB" sz="2200" dirty="0">
                <a:latin typeface="Lato" panose="020B0604020202020204" charset="0"/>
              </a:rPr>
              <a:t>Cardamom is also good for nervous exhaustion and depression which can be linked to gut and overall health</a:t>
            </a:r>
            <a:r>
              <a:rPr lang="en-GB" sz="2000" dirty="0">
                <a:latin typeface="Lato" panose="020B0604020202020204" charset="0"/>
              </a:rPr>
              <a:t>.</a:t>
            </a:r>
          </a:p>
        </p:txBody>
      </p:sp>
      <p:sp>
        <p:nvSpPr>
          <p:cNvPr id="3" name="Google Shape;65;p8">
            <a:extLst>
              <a:ext uri="{FF2B5EF4-FFF2-40B4-BE49-F238E27FC236}">
                <a16:creationId xmlns:a16="http://schemas.microsoft.com/office/drawing/2014/main" id="{F66BB712-5AF3-4581-9F26-5D86711B1F92}"/>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66;p8">
            <a:extLst>
              <a:ext uri="{FF2B5EF4-FFF2-40B4-BE49-F238E27FC236}">
                <a16:creationId xmlns:a16="http://schemas.microsoft.com/office/drawing/2014/main" id="{83B2C65A-F014-4C7E-BAA1-7B8C3C67B136}"/>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67;p8">
            <a:extLst>
              <a:ext uri="{FF2B5EF4-FFF2-40B4-BE49-F238E27FC236}">
                <a16:creationId xmlns:a16="http://schemas.microsoft.com/office/drawing/2014/main" id="{5FF66B15-ADA0-484D-B5FB-16BB069E1F3A}"/>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8;p8">
            <a:extLst>
              <a:ext uri="{FF2B5EF4-FFF2-40B4-BE49-F238E27FC236}">
                <a16:creationId xmlns:a16="http://schemas.microsoft.com/office/drawing/2014/main" id="{1B8A6B1B-203A-4197-9619-5213FA00362F}"/>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9;p8">
            <a:extLst>
              <a:ext uri="{FF2B5EF4-FFF2-40B4-BE49-F238E27FC236}">
                <a16:creationId xmlns:a16="http://schemas.microsoft.com/office/drawing/2014/main" id="{9CB701D9-677E-4208-BC06-6A8AE3C7B7F6}"/>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0;p8">
            <a:extLst>
              <a:ext uri="{FF2B5EF4-FFF2-40B4-BE49-F238E27FC236}">
                <a16:creationId xmlns:a16="http://schemas.microsoft.com/office/drawing/2014/main" id="{99BDE2FF-DF57-4646-8C8F-D7A56CB65CFE}"/>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1;p8">
            <a:extLst>
              <a:ext uri="{FF2B5EF4-FFF2-40B4-BE49-F238E27FC236}">
                <a16:creationId xmlns:a16="http://schemas.microsoft.com/office/drawing/2014/main" id="{4607FF0A-2343-4803-B669-66EA8B2C247E}"/>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2;p8">
            <a:extLst>
              <a:ext uri="{FF2B5EF4-FFF2-40B4-BE49-F238E27FC236}">
                <a16:creationId xmlns:a16="http://schemas.microsoft.com/office/drawing/2014/main" id="{3F640336-BE21-4144-A7E6-75141DB35906}"/>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3;p8">
            <a:extLst>
              <a:ext uri="{FF2B5EF4-FFF2-40B4-BE49-F238E27FC236}">
                <a16:creationId xmlns:a16="http://schemas.microsoft.com/office/drawing/2014/main" id="{9AF6BF3C-4494-40BB-87B1-256A805200F4}"/>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4;p8">
            <a:extLst>
              <a:ext uri="{FF2B5EF4-FFF2-40B4-BE49-F238E27FC236}">
                <a16:creationId xmlns:a16="http://schemas.microsoft.com/office/drawing/2014/main" id="{B0921991-F0CE-4AE6-A9A2-2C0E795E2951}"/>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5;p8">
            <a:extLst>
              <a:ext uri="{FF2B5EF4-FFF2-40B4-BE49-F238E27FC236}">
                <a16:creationId xmlns:a16="http://schemas.microsoft.com/office/drawing/2014/main" id="{91E21968-1967-4420-BA77-9B3F37AACC8D}"/>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6;p8">
            <a:extLst>
              <a:ext uri="{FF2B5EF4-FFF2-40B4-BE49-F238E27FC236}">
                <a16:creationId xmlns:a16="http://schemas.microsoft.com/office/drawing/2014/main" id="{78607571-7D2F-488D-B7B8-2E1EBD366C10}"/>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7;p8">
            <a:extLst>
              <a:ext uri="{FF2B5EF4-FFF2-40B4-BE49-F238E27FC236}">
                <a16:creationId xmlns:a16="http://schemas.microsoft.com/office/drawing/2014/main" id="{ED6ABF54-4676-48A6-AF35-5C52C96752D4}"/>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8;p8">
            <a:extLst>
              <a:ext uri="{FF2B5EF4-FFF2-40B4-BE49-F238E27FC236}">
                <a16:creationId xmlns:a16="http://schemas.microsoft.com/office/drawing/2014/main" id="{3D969CDE-11C4-4C26-8A16-5F5C08F47FD9}"/>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9;p8">
            <a:extLst>
              <a:ext uri="{FF2B5EF4-FFF2-40B4-BE49-F238E27FC236}">
                <a16:creationId xmlns:a16="http://schemas.microsoft.com/office/drawing/2014/main" id="{730E2C04-0223-43B3-8B80-5A9744781A56}"/>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0;p8">
            <a:extLst>
              <a:ext uri="{FF2B5EF4-FFF2-40B4-BE49-F238E27FC236}">
                <a16:creationId xmlns:a16="http://schemas.microsoft.com/office/drawing/2014/main" id="{89CE8D16-4BE6-491B-B5AC-7D90C67E6B86}"/>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1;p8">
            <a:extLst>
              <a:ext uri="{FF2B5EF4-FFF2-40B4-BE49-F238E27FC236}">
                <a16:creationId xmlns:a16="http://schemas.microsoft.com/office/drawing/2014/main" id="{2280159E-64B9-4A16-93E8-D16C40BC718B}"/>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2;p8">
            <a:extLst>
              <a:ext uri="{FF2B5EF4-FFF2-40B4-BE49-F238E27FC236}">
                <a16:creationId xmlns:a16="http://schemas.microsoft.com/office/drawing/2014/main" id="{5436DC18-07DC-47EF-8A30-47AF213A75C3}"/>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3;p8">
            <a:extLst>
              <a:ext uri="{FF2B5EF4-FFF2-40B4-BE49-F238E27FC236}">
                <a16:creationId xmlns:a16="http://schemas.microsoft.com/office/drawing/2014/main" id="{52CE0AD7-C851-418B-B690-52C3E80FD6FF}"/>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4;p8">
            <a:extLst>
              <a:ext uri="{FF2B5EF4-FFF2-40B4-BE49-F238E27FC236}">
                <a16:creationId xmlns:a16="http://schemas.microsoft.com/office/drawing/2014/main" id="{07956A17-6B0B-49A2-A079-263328E94BD3}"/>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5;p8">
            <a:extLst>
              <a:ext uri="{FF2B5EF4-FFF2-40B4-BE49-F238E27FC236}">
                <a16:creationId xmlns:a16="http://schemas.microsoft.com/office/drawing/2014/main" id="{729DA57B-71C3-492A-8D04-8EDC77837748}"/>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6;p8">
            <a:extLst>
              <a:ext uri="{FF2B5EF4-FFF2-40B4-BE49-F238E27FC236}">
                <a16:creationId xmlns:a16="http://schemas.microsoft.com/office/drawing/2014/main" id="{E07ED8B3-A3E6-44B4-B964-67C99D58D25B}"/>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7;p8">
            <a:extLst>
              <a:ext uri="{FF2B5EF4-FFF2-40B4-BE49-F238E27FC236}">
                <a16:creationId xmlns:a16="http://schemas.microsoft.com/office/drawing/2014/main" id="{DF4212DA-94CA-41D8-9835-C7F78AEC8A1C}"/>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8;p8">
            <a:extLst>
              <a:ext uri="{FF2B5EF4-FFF2-40B4-BE49-F238E27FC236}">
                <a16:creationId xmlns:a16="http://schemas.microsoft.com/office/drawing/2014/main" id="{1795521D-92A8-42BE-8077-6ABB9F0D44A3}"/>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9;p8">
            <a:extLst>
              <a:ext uri="{FF2B5EF4-FFF2-40B4-BE49-F238E27FC236}">
                <a16:creationId xmlns:a16="http://schemas.microsoft.com/office/drawing/2014/main" id="{7F1501F9-ED15-451E-B632-B48B46333DDF}"/>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90;p8">
            <a:extLst>
              <a:ext uri="{FF2B5EF4-FFF2-40B4-BE49-F238E27FC236}">
                <a16:creationId xmlns:a16="http://schemas.microsoft.com/office/drawing/2014/main" id="{FE02F665-1BDF-48AB-B6E9-AA8E7D2D5D14}"/>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92;p8">
            <a:extLst>
              <a:ext uri="{FF2B5EF4-FFF2-40B4-BE49-F238E27FC236}">
                <a16:creationId xmlns:a16="http://schemas.microsoft.com/office/drawing/2014/main" id="{1609E10E-47D9-40BB-9F30-EC92EB34DE8D}"/>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Jan 2024</a:t>
            </a:r>
            <a:endParaRPr sz="800" dirty="0">
              <a:solidFill>
                <a:srgbClr val="000000"/>
              </a:solidFill>
              <a:latin typeface="Lato Black"/>
              <a:ea typeface="Lato Black"/>
              <a:cs typeface="Lato Black"/>
              <a:sym typeface="Lato Black"/>
            </a:endParaRPr>
          </a:p>
        </p:txBody>
      </p:sp>
      <p:pic>
        <p:nvPicPr>
          <p:cNvPr id="8194" name="Picture 2" descr="close-up photography of nuts">
            <a:extLst>
              <a:ext uri="{FF2B5EF4-FFF2-40B4-BE49-F238E27FC236}">
                <a16:creationId xmlns:a16="http://schemas.microsoft.com/office/drawing/2014/main" id="{7AE88ED0-9147-462D-AA4D-47BBB416F4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156" r="36904"/>
          <a:stretch/>
        </p:blipFill>
        <p:spPr bwMode="auto">
          <a:xfrm>
            <a:off x="8881240" y="0"/>
            <a:ext cx="1812160" cy="75628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rganic Green Cardamon pods – Eco Freaks Emporium">
            <a:extLst>
              <a:ext uri="{FF2B5EF4-FFF2-40B4-BE49-F238E27FC236}">
                <a16:creationId xmlns:a16="http://schemas.microsoft.com/office/drawing/2014/main" id="{38A8E734-E1A3-44B8-A885-930D37BD2B66}"/>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5191" t="18422" r="3587" b="15259"/>
          <a:stretch/>
        </p:blipFill>
        <p:spPr bwMode="auto">
          <a:xfrm>
            <a:off x="-12186" y="6052428"/>
            <a:ext cx="2446380" cy="151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29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3" name="Rectangle 32">
            <a:extLst>
              <a:ext uri="{FF2B5EF4-FFF2-40B4-BE49-F238E27FC236}">
                <a16:creationId xmlns:a16="http://schemas.microsoft.com/office/drawing/2014/main" id="{5E3D9B71-2D49-4D4A-A63D-0BA12780067E}"/>
              </a:ext>
            </a:extLst>
          </p:cNvPr>
          <p:cNvSpPr/>
          <p:nvPr/>
        </p:nvSpPr>
        <p:spPr>
          <a:xfrm>
            <a:off x="0" y="0"/>
            <a:ext cx="1803171" cy="7562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8"/>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8"/>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8"/>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8"/>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8"/>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8"/>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8"/>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8"/>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8"/>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8"/>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8"/>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8"/>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8"/>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8"/>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8"/>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8"/>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8"/>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8"/>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8"/>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8"/>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8"/>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8"/>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8"/>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8"/>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8"/>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8"/>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Lime</a:t>
            </a:r>
            <a:br>
              <a:rPr lang="en-GB" sz="2400" b="0" i="1" dirty="0"/>
            </a:br>
            <a:r>
              <a:rPr lang="en-GB" sz="2400" b="0" i="1" dirty="0"/>
              <a:t>Citrus </a:t>
            </a:r>
            <a:r>
              <a:rPr lang="en-GB" sz="2400" b="0" i="1" dirty="0" err="1"/>
              <a:t>Aurantifolia</a:t>
            </a:r>
            <a:br>
              <a:rPr lang="en-GB" sz="2400" b="0" i="1" dirty="0"/>
            </a:br>
            <a:endParaRPr sz="3200" b="0" i="1" dirty="0"/>
          </a:p>
        </p:txBody>
      </p:sp>
      <p:sp>
        <p:nvSpPr>
          <p:cNvPr id="92" name="Google Shape;92;p8"/>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dirty="0" err="1">
                <a:solidFill>
                  <a:srgbClr val="000000"/>
                </a:solidFill>
                <a:latin typeface="Lato"/>
                <a:ea typeface="Lato"/>
                <a:cs typeface="Lato"/>
                <a:sym typeface="Lato"/>
              </a:rPr>
              <a:t>Jjan</a:t>
            </a:r>
            <a:r>
              <a:rPr lang="en-GB" sz="800" dirty="0">
                <a:solidFill>
                  <a:srgbClr val="000000"/>
                </a:solidFill>
                <a:latin typeface="Lato"/>
                <a:ea typeface="Lato"/>
                <a:cs typeface="Lato"/>
                <a:sym typeface="Lato"/>
              </a:rPr>
              <a:t> 2024</a:t>
            </a:r>
            <a:endParaRPr sz="800" dirty="0">
              <a:solidFill>
                <a:srgbClr val="000000"/>
              </a:solidFill>
              <a:latin typeface="Lato Black"/>
              <a:ea typeface="Lato Black"/>
              <a:cs typeface="Lato Black"/>
              <a:sym typeface="Lato Black"/>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5847755"/>
          </a:xfrm>
          <a:prstGeom prst="rect">
            <a:avLst/>
          </a:prstGeom>
          <a:noFill/>
        </p:spPr>
        <p:txBody>
          <a:bodyPr wrap="square" rtlCol="0">
            <a:spAutoFit/>
          </a:bodyPr>
          <a:lstStyle/>
          <a:p>
            <a:r>
              <a:rPr lang="en-GB" sz="2200" dirty="0">
                <a:latin typeface="Lato" panose="020B0604020202020204" charset="0"/>
              </a:rPr>
              <a:t>Has a very fresh, juicy and zesty scent that really makes your mouth water. Not surprisingly it is recommended for digestive problems.</a:t>
            </a:r>
          </a:p>
          <a:p>
            <a:endParaRPr lang="en-GB" sz="2200" dirty="0">
              <a:latin typeface="Lato" panose="020B0604020202020204" charset="0"/>
            </a:endParaRPr>
          </a:p>
          <a:p>
            <a:r>
              <a:rPr lang="en-GB" sz="2200" dirty="0">
                <a:latin typeface="Lato" panose="020B0604020202020204" charset="0"/>
              </a:rPr>
              <a:t>The oil is a good lymphatic stimulant and ideal for fatigue and a tired mind especially where there is apathy, anxiety and depression involved.</a:t>
            </a:r>
          </a:p>
          <a:p>
            <a:endParaRPr lang="en-GB" sz="2200" dirty="0">
              <a:latin typeface="Lato" panose="020B0604020202020204" charset="0"/>
            </a:endParaRPr>
          </a:p>
          <a:p>
            <a:r>
              <a:rPr lang="en-GB" sz="2200" dirty="0">
                <a:latin typeface="Lato" panose="020B0604020202020204" charset="0"/>
              </a:rPr>
              <a:t>Works wonderfully well to bring up blends that smell too heavy or have too many base notes in.</a:t>
            </a:r>
          </a:p>
          <a:p>
            <a:endParaRPr lang="en-GB" sz="2200" dirty="0">
              <a:latin typeface="Lato" panose="020B0604020202020204" charset="0"/>
            </a:endParaRPr>
          </a:p>
          <a:p>
            <a:r>
              <a:rPr lang="en-GB" sz="2200" dirty="0">
                <a:latin typeface="Lato" panose="020B0604020202020204" charset="0"/>
              </a:rPr>
              <a:t>Lime is uplifting to the mind and can help with motivation. </a:t>
            </a:r>
          </a:p>
          <a:p>
            <a:endParaRPr lang="en-GB" sz="2200" dirty="0">
              <a:latin typeface="Lato" panose="020B0604020202020204" charset="0"/>
            </a:endParaRPr>
          </a:p>
          <a:p>
            <a:r>
              <a:rPr lang="en-GB" sz="2200" dirty="0">
                <a:latin typeface="Lato" panose="020B0604020202020204" charset="0"/>
              </a:rPr>
              <a:t>A lime hydrolat would be a great addition to water for it’s stimulating effect on the lymphatic system.</a:t>
            </a:r>
          </a:p>
          <a:p>
            <a:endParaRPr lang="en-GB" sz="2200" dirty="0">
              <a:latin typeface="Lato" panose="020B0604020202020204" charset="0"/>
            </a:endParaRPr>
          </a:p>
        </p:txBody>
      </p:sp>
      <p:pic>
        <p:nvPicPr>
          <p:cNvPr id="10242" name="Picture 2" descr="Lemon, Citrus, Fresh, Healthy, Lime, Yellow, Juicy, Cal">
            <a:extLst>
              <a:ext uri="{FF2B5EF4-FFF2-40B4-BE49-F238E27FC236}">
                <a16:creationId xmlns:a16="http://schemas.microsoft.com/office/drawing/2014/main" id="{56BB7995-6426-4175-B116-B85DCD65A3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233" r="21359" b="654"/>
          <a:stretch/>
        </p:blipFill>
        <p:spPr bwMode="auto">
          <a:xfrm>
            <a:off x="8896402" y="0"/>
            <a:ext cx="1796997" cy="75628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ackground, Bitter, Breakfast, Bright, Catering">
            <a:extLst>
              <a:ext uri="{FF2B5EF4-FFF2-40B4-BE49-F238E27FC236}">
                <a16:creationId xmlns:a16="http://schemas.microsoft.com/office/drawing/2014/main" id="{F4313811-CAC3-4DB6-BF24-2396715F705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89629" flipH="1">
            <a:off x="147856" y="5607217"/>
            <a:ext cx="1612795" cy="222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43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0" name="Rectangle 29">
            <a:extLst>
              <a:ext uri="{FF2B5EF4-FFF2-40B4-BE49-F238E27FC236}">
                <a16:creationId xmlns:a16="http://schemas.microsoft.com/office/drawing/2014/main" id="{73CCD0ED-E115-4CA0-B164-F48D8EEF9126}"/>
              </a:ext>
            </a:extLst>
          </p:cNvPr>
          <p:cNvSpPr/>
          <p:nvPr/>
        </p:nvSpPr>
        <p:spPr>
          <a:xfrm>
            <a:off x="0" y="0"/>
            <a:ext cx="1803171" cy="7562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8"/>
          <p:cNvSpPr/>
          <p:nvPr/>
        </p:nvSpPr>
        <p:spPr>
          <a:xfrm>
            <a:off x="8888824"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8"/>
          <p:cNvSpPr txBox="1">
            <a:spLocks noGrp="1"/>
          </p:cNvSpPr>
          <p:nvPr>
            <p:ph type="title"/>
          </p:nvPr>
        </p:nvSpPr>
        <p:spPr>
          <a:xfrm>
            <a:off x="2018829" y="430226"/>
            <a:ext cx="6768384" cy="444972"/>
          </a:xfrm>
          <a:prstGeom prst="rect">
            <a:avLst/>
          </a:prstGeom>
          <a:noFill/>
          <a:ln>
            <a:noFill/>
          </a:ln>
        </p:spPr>
        <p:txBody>
          <a:bodyPr spcFirstLastPara="1" wrap="square" lIns="0" tIns="12700" rIns="0" bIns="0" anchor="t" anchorCtr="0">
            <a:noAutofit/>
          </a:bodyPr>
          <a:lstStyle/>
          <a:p>
            <a:pPr marL="12699" lvl="0"/>
            <a:r>
              <a:rPr lang="en-GB" sz="3200" dirty="0"/>
              <a:t>Peppermint</a:t>
            </a:r>
            <a:br>
              <a:rPr lang="en-GB" sz="2400" b="0" i="1" dirty="0"/>
            </a:br>
            <a:r>
              <a:rPr lang="en-GB" sz="2400" b="0" i="1" dirty="0"/>
              <a:t>Mentha piperata </a:t>
            </a:r>
            <a:endParaRPr sz="3200" b="0" i="1" dirty="0"/>
          </a:p>
        </p:txBody>
      </p:sp>
      <p:sp>
        <p:nvSpPr>
          <p:cNvPr id="2" name="TextBox 1">
            <a:extLst>
              <a:ext uri="{FF2B5EF4-FFF2-40B4-BE49-F238E27FC236}">
                <a16:creationId xmlns:a16="http://schemas.microsoft.com/office/drawing/2014/main" id="{66B7D3AB-66B2-4F26-8F5B-1B88D1105330}"/>
              </a:ext>
            </a:extLst>
          </p:cNvPr>
          <p:cNvSpPr txBox="1"/>
          <p:nvPr/>
        </p:nvSpPr>
        <p:spPr>
          <a:xfrm>
            <a:off x="2011234" y="1673454"/>
            <a:ext cx="6669516" cy="4524315"/>
          </a:xfrm>
          <a:prstGeom prst="rect">
            <a:avLst/>
          </a:prstGeom>
          <a:noFill/>
        </p:spPr>
        <p:txBody>
          <a:bodyPr wrap="square" rtlCol="0">
            <a:spAutoFit/>
          </a:bodyPr>
          <a:lstStyle/>
          <a:p>
            <a:r>
              <a:rPr lang="en-US" sz="2400" dirty="0">
                <a:latin typeface="Lato" panose="020F0502020204030203" pitchFamily="34" charset="0"/>
                <a:ea typeface="Lato" panose="020F0502020204030203" pitchFamily="34" charset="0"/>
                <a:cs typeface="Lato" panose="020F0502020204030203" pitchFamily="34" charset="0"/>
              </a:rPr>
              <a:t>Peppermint can be used to help upset tummies and nausea it is likely that most people would have a mint essential oil over others.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This essential oil has a high menthol content and that can help if you have overindulged in food or alcohol. It is also stimulating and clearing to the mind. </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n-US" sz="2400" dirty="0">
                <a:latin typeface="Lato" panose="020F0502020204030203" pitchFamily="34" charset="0"/>
                <a:ea typeface="Lato" panose="020F0502020204030203" pitchFamily="34" charset="0"/>
                <a:cs typeface="Lato" panose="020F0502020204030203" pitchFamily="34" charset="0"/>
              </a:rPr>
              <a:t>The hydrolat can be added to water to help internally. </a:t>
            </a:r>
          </a:p>
          <a:p>
            <a:r>
              <a:rPr lang="en-US" sz="2400" dirty="0">
                <a:latin typeface="tui-body"/>
              </a:rPr>
              <a:t>  </a:t>
            </a:r>
          </a:p>
        </p:txBody>
      </p:sp>
      <p:sp>
        <p:nvSpPr>
          <p:cNvPr id="3" name="Google Shape;65;p8">
            <a:extLst>
              <a:ext uri="{FF2B5EF4-FFF2-40B4-BE49-F238E27FC236}">
                <a16:creationId xmlns:a16="http://schemas.microsoft.com/office/drawing/2014/main" id="{D3EED8F7-96AF-40B1-94D2-0BD3BE3CDD0B}"/>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Google Shape;66;p8">
            <a:extLst>
              <a:ext uri="{FF2B5EF4-FFF2-40B4-BE49-F238E27FC236}">
                <a16:creationId xmlns:a16="http://schemas.microsoft.com/office/drawing/2014/main" id="{73C539F1-6424-4023-B997-D925E8C9ECAA}"/>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Google Shape;67;p8">
            <a:extLst>
              <a:ext uri="{FF2B5EF4-FFF2-40B4-BE49-F238E27FC236}">
                <a16:creationId xmlns:a16="http://schemas.microsoft.com/office/drawing/2014/main" id="{620CF498-5A5B-4355-8A90-C4ECEA224F15}"/>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8;p8">
            <a:extLst>
              <a:ext uri="{FF2B5EF4-FFF2-40B4-BE49-F238E27FC236}">
                <a16:creationId xmlns:a16="http://schemas.microsoft.com/office/drawing/2014/main" id="{93C8C4BD-BE94-4A0D-8E83-D9CC59F44AED}"/>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9;p8">
            <a:extLst>
              <a:ext uri="{FF2B5EF4-FFF2-40B4-BE49-F238E27FC236}">
                <a16:creationId xmlns:a16="http://schemas.microsoft.com/office/drawing/2014/main" id="{985778D7-82FF-4D36-9BCB-9847E750F84B}"/>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70;p8">
            <a:extLst>
              <a:ext uri="{FF2B5EF4-FFF2-40B4-BE49-F238E27FC236}">
                <a16:creationId xmlns:a16="http://schemas.microsoft.com/office/drawing/2014/main" id="{994DBC52-0677-46EE-8995-68CF5C8E65AE}"/>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71;p8">
            <a:extLst>
              <a:ext uri="{FF2B5EF4-FFF2-40B4-BE49-F238E27FC236}">
                <a16:creationId xmlns:a16="http://schemas.microsoft.com/office/drawing/2014/main" id="{4CB36DB4-3CA2-4529-9E52-42B0E8CA56BE}"/>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72;p8">
            <a:extLst>
              <a:ext uri="{FF2B5EF4-FFF2-40B4-BE49-F238E27FC236}">
                <a16:creationId xmlns:a16="http://schemas.microsoft.com/office/drawing/2014/main" id="{DDF43153-41D9-446A-B41F-3485192550B3}"/>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3;p8">
            <a:extLst>
              <a:ext uri="{FF2B5EF4-FFF2-40B4-BE49-F238E27FC236}">
                <a16:creationId xmlns:a16="http://schemas.microsoft.com/office/drawing/2014/main" id="{F2265C3D-4208-4ABA-9774-F29A3D40E62C}"/>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4;p8">
            <a:extLst>
              <a:ext uri="{FF2B5EF4-FFF2-40B4-BE49-F238E27FC236}">
                <a16:creationId xmlns:a16="http://schemas.microsoft.com/office/drawing/2014/main" id="{7E112366-75B2-48F8-B3AC-2FAADC1A43D7}"/>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75;p8">
            <a:extLst>
              <a:ext uri="{FF2B5EF4-FFF2-40B4-BE49-F238E27FC236}">
                <a16:creationId xmlns:a16="http://schemas.microsoft.com/office/drawing/2014/main" id="{CC9056EE-BC75-400E-AB0B-113DEB99C877}"/>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76;p8">
            <a:extLst>
              <a:ext uri="{FF2B5EF4-FFF2-40B4-BE49-F238E27FC236}">
                <a16:creationId xmlns:a16="http://schemas.microsoft.com/office/drawing/2014/main" id="{33467BC0-6499-4D6C-8B0B-58FACF4B8365}"/>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77;p8">
            <a:extLst>
              <a:ext uri="{FF2B5EF4-FFF2-40B4-BE49-F238E27FC236}">
                <a16:creationId xmlns:a16="http://schemas.microsoft.com/office/drawing/2014/main" id="{C19D4EB4-53E3-4FA8-8D3E-055BD6DDBCEF}"/>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78;p8">
            <a:extLst>
              <a:ext uri="{FF2B5EF4-FFF2-40B4-BE49-F238E27FC236}">
                <a16:creationId xmlns:a16="http://schemas.microsoft.com/office/drawing/2014/main" id="{9D436E67-F861-4699-B3FF-38DF441DC9E5}"/>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79;p8">
            <a:extLst>
              <a:ext uri="{FF2B5EF4-FFF2-40B4-BE49-F238E27FC236}">
                <a16:creationId xmlns:a16="http://schemas.microsoft.com/office/drawing/2014/main" id="{304FF8D7-4610-48FE-BA51-58D9D6E789B3}"/>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80;p8">
            <a:extLst>
              <a:ext uri="{FF2B5EF4-FFF2-40B4-BE49-F238E27FC236}">
                <a16:creationId xmlns:a16="http://schemas.microsoft.com/office/drawing/2014/main" id="{E11C307C-647D-48B2-A767-0F0D4FAE2148}"/>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81;p8">
            <a:extLst>
              <a:ext uri="{FF2B5EF4-FFF2-40B4-BE49-F238E27FC236}">
                <a16:creationId xmlns:a16="http://schemas.microsoft.com/office/drawing/2014/main" id="{F0F682F3-C1A2-4F4C-ABC8-75F110781D2A}"/>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82;p8">
            <a:extLst>
              <a:ext uri="{FF2B5EF4-FFF2-40B4-BE49-F238E27FC236}">
                <a16:creationId xmlns:a16="http://schemas.microsoft.com/office/drawing/2014/main" id="{8980CDF8-9F42-46F4-B0B5-F8BCD445DA5A}"/>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83;p8">
            <a:extLst>
              <a:ext uri="{FF2B5EF4-FFF2-40B4-BE49-F238E27FC236}">
                <a16:creationId xmlns:a16="http://schemas.microsoft.com/office/drawing/2014/main" id="{09436EDA-2644-4559-AEC9-AEDF92C6B671}"/>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84;p8">
            <a:extLst>
              <a:ext uri="{FF2B5EF4-FFF2-40B4-BE49-F238E27FC236}">
                <a16:creationId xmlns:a16="http://schemas.microsoft.com/office/drawing/2014/main" id="{06E11629-3440-434E-ACE5-3C2F44849993}"/>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85;p8">
            <a:extLst>
              <a:ext uri="{FF2B5EF4-FFF2-40B4-BE49-F238E27FC236}">
                <a16:creationId xmlns:a16="http://schemas.microsoft.com/office/drawing/2014/main" id="{A61ACD72-8846-4015-9DB7-7B1D58416CB2}"/>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86;p8">
            <a:extLst>
              <a:ext uri="{FF2B5EF4-FFF2-40B4-BE49-F238E27FC236}">
                <a16:creationId xmlns:a16="http://schemas.microsoft.com/office/drawing/2014/main" id="{A24B36F7-32D9-419F-B1F5-2DAB550801C3}"/>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87;p8">
            <a:extLst>
              <a:ext uri="{FF2B5EF4-FFF2-40B4-BE49-F238E27FC236}">
                <a16:creationId xmlns:a16="http://schemas.microsoft.com/office/drawing/2014/main" id="{7E4D986E-32AC-420B-97C6-CE46A1009576}"/>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88;p8">
            <a:extLst>
              <a:ext uri="{FF2B5EF4-FFF2-40B4-BE49-F238E27FC236}">
                <a16:creationId xmlns:a16="http://schemas.microsoft.com/office/drawing/2014/main" id="{B7642292-AEAC-498B-A761-815F9CA95C54}"/>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89;p8">
            <a:extLst>
              <a:ext uri="{FF2B5EF4-FFF2-40B4-BE49-F238E27FC236}">
                <a16:creationId xmlns:a16="http://schemas.microsoft.com/office/drawing/2014/main" id="{255AC781-498A-4BE8-826A-3F4895334BD6}"/>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90;p8">
            <a:extLst>
              <a:ext uri="{FF2B5EF4-FFF2-40B4-BE49-F238E27FC236}">
                <a16:creationId xmlns:a16="http://schemas.microsoft.com/office/drawing/2014/main" id="{954194D7-4B16-483E-AF6A-0D1D1221F0AD}"/>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92;p8">
            <a:extLst>
              <a:ext uri="{FF2B5EF4-FFF2-40B4-BE49-F238E27FC236}">
                <a16:creationId xmlns:a16="http://schemas.microsoft.com/office/drawing/2014/main" id="{E57B5E41-06B1-4BCB-A0B7-723525635DC4}"/>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Jan 2024</a:t>
            </a:r>
            <a:endParaRPr sz="800" dirty="0">
              <a:solidFill>
                <a:srgbClr val="000000"/>
              </a:solidFill>
              <a:latin typeface="Lato Black"/>
              <a:ea typeface="Lato Black"/>
              <a:cs typeface="Lato Black"/>
              <a:sym typeface="Lato Black"/>
            </a:endParaRPr>
          </a:p>
        </p:txBody>
      </p:sp>
      <p:pic>
        <p:nvPicPr>
          <p:cNvPr id="32" name="Picture 31">
            <a:extLst>
              <a:ext uri="{FF2B5EF4-FFF2-40B4-BE49-F238E27FC236}">
                <a16:creationId xmlns:a16="http://schemas.microsoft.com/office/drawing/2014/main" id="{AF862A50-882F-CF8B-DD80-F380F2E81C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95623" y="-1"/>
            <a:ext cx="1797777" cy="7439025"/>
          </a:xfrm>
          <a:prstGeom prst="rect">
            <a:avLst/>
          </a:prstGeom>
        </p:spPr>
      </p:pic>
    </p:spTree>
    <p:extLst>
      <p:ext uri="{BB962C8B-B14F-4D97-AF65-F5344CB8AC3E}">
        <p14:creationId xmlns:p14="http://schemas.microsoft.com/office/powerpoint/2010/main" val="190011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8"/>
          <p:cNvSpPr/>
          <p:nvPr/>
        </p:nvSpPr>
        <p:spPr>
          <a:xfrm>
            <a:off x="1803175" y="0"/>
            <a:ext cx="0" cy="2754630"/>
          </a:xfrm>
          <a:custGeom>
            <a:avLst/>
            <a:gdLst/>
            <a:ahLst/>
            <a:cxnLst/>
            <a:rect l="l" t="t" r="r" b="b"/>
            <a:pathLst>
              <a:path w="120000" h="2754630" extrusionOk="0">
                <a:moveTo>
                  <a:pt x="0" y="0"/>
                </a:moveTo>
                <a:lnTo>
                  <a:pt x="0" y="2754007"/>
                </a:lnTo>
              </a:path>
            </a:pathLst>
          </a:custGeom>
          <a:noFill/>
          <a:ln w="9525" cap="flat" cmpd="sng">
            <a:solidFill>
              <a:srgbClr val="B3B2B2"/>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66B7D3AB-66B2-4F26-8F5B-1B88D1105330}"/>
              </a:ext>
            </a:extLst>
          </p:cNvPr>
          <p:cNvSpPr txBox="1"/>
          <p:nvPr/>
        </p:nvSpPr>
        <p:spPr>
          <a:xfrm>
            <a:off x="1859009" y="1342370"/>
            <a:ext cx="6768383" cy="6001643"/>
          </a:xfrm>
          <a:prstGeom prst="rect">
            <a:avLst/>
          </a:prstGeom>
          <a:noFill/>
        </p:spPr>
        <p:txBody>
          <a:bodyPr wrap="square" rtlCol="0">
            <a:spAutoFit/>
          </a:bodyPr>
          <a:lstStyle/>
          <a:p>
            <a:pPr>
              <a:defRPr/>
            </a:pPr>
            <a:endParaRPr lang="en-GB" altLang="en-US" sz="2400" dirty="0">
              <a:latin typeface="Lato" panose="020B0604020202020204" charset="0"/>
            </a:endParaRPr>
          </a:p>
          <a:p>
            <a:pPr>
              <a:defRPr/>
            </a:pPr>
            <a:r>
              <a:rPr lang="en-GB" altLang="en-US" sz="2400" dirty="0">
                <a:latin typeface="Lato" panose="020B0604020202020204" charset="0"/>
              </a:rPr>
              <a:t>Ravensara is a nerve tonic that can be used to revitalise people suffering from physical and mental fatigue allowing concentration on creating goals.</a:t>
            </a:r>
          </a:p>
          <a:p>
            <a:pPr marL="342900" indent="-342900">
              <a:buFont typeface="Wingdings" panose="05000000000000000000" pitchFamily="2" charset="2"/>
              <a:buChar char="v"/>
              <a:defRPr/>
            </a:pPr>
            <a:endParaRPr lang="en-GB" altLang="en-US" sz="2400" dirty="0">
              <a:latin typeface="Lato" panose="020B0604020202020204" charset="0"/>
            </a:endParaRPr>
          </a:p>
          <a:p>
            <a:pPr>
              <a:defRPr/>
            </a:pPr>
            <a:r>
              <a:rPr lang="en-GB" altLang="en-US" sz="2400" dirty="0">
                <a:latin typeface="Lato" panose="020B0604020202020204" charset="0"/>
              </a:rPr>
              <a:t>The oil is a great anti viral and immune system booster and often used in place of tea tree.</a:t>
            </a:r>
          </a:p>
          <a:p>
            <a:pPr marL="342900" indent="-342900">
              <a:buFont typeface="Wingdings" panose="05000000000000000000" pitchFamily="2" charset="2"/>
              <a:buChar char="v"/>
              <a:defRPr/>
            </a:pPr>
            <a:endParaRPr lang="en-GB" altLang="en-US" sz="2400" dirty="0">
              <a:latin typeface="Lato" panose="020B0604020202020204" charset="0"/>
            </a:endParaRPr>
          </a:p>
          <a:p>
            <a:pPr>
              <a:defRPr/>
            </a:pPr>
            <a:r>
              <a:rPr lang="en-GB" altLang="en-US" sz="2400" dirty="0">
                <a:latin typeface="Lato" panose="020B0604020202020204" charset="0"/>
              </a:rPr>
              <a:t>Increases concentration and allows the brain to utilise for activity.</a:t>
            </a:r>
          </a:p>
          <a:p>
            <a:pPr marL="342900" indent="-342900">
              <a:buFont typeface="Wingdings" panose="05000000000000000000" pitchFamily="2" charset="2"/>
              <a:buChar char="v"/>
              <a:defRPr/>
            </a:pPr>
            <a:endParaRPr lang="en-GB" altLang="en-US" sz="2400" dirty="0">
              <a:latin typeface="Lato" panose="020B0604020202020204" charset="0"/>
            </a:endParaRPr>
          </a:p>
          <a:p>
            <a:pPr>
              <a:defRPr/>
            </a:pPr>
            <a:r>
              <a:rPr lang="en-GB" altLang="en-US" sz="2400" dirty="0" err="1">
                <a:latin typeface="Lato" panose="020B0604020202020204" charset="0"/>
              </a:rPr>
              <a:t>Mailhebiau</a:t>
            </a:r>
            <a:r>
              <a:rPr lang="en-GB" altLang="en-US" sz="2400" dirty="0">
                <a:latin typeface="Lato" panose="020B0604020202020204" charset="0"/>
              </a:rPr>
              <a:t> recommends it for people who doubt everything and no longer know where they are through lack of aims or ordeals.</a:t>
            </a:r>
          </a:p>
          <a:p>
            <a:pPr lvl="8">
              <a:defRPr/>
            </a:pPr>
            <a:endParaRPr lang="en-GB" altLang="en-US" sz="2400" b="1" dirty="0">
              <a:latin typeface="Lato" panose="020B0604020202020204" charset="0"/>
            </a:endParaRPr>
          </a:p>
        </p:txBody>
      </p:sp>
      <p:sp>
        <p:nvSpPr>
          <p:cNvPr id="36" name="Google Shape;91;p8">
            <a:extLst>
              <a:ext uri="{FF2B5EF4-FFF2-40B4-BE49-F238E27FC236}">
                <a16:creationId xmlns:a16="http://schemas.microsoft.com/office/drawing/2014/main" id="{CC72D152-D220-4B3B-AE45-F2D90C6C1ADF}"/>
              </a:ext>
            </a:extLst>
          </p:cNvPr>
          <p:cNvSpPr txBox="1">
            <a:spLocks noGrp="1"/>
          </p:cNvSpPr>
          <p:nvPr>
            <p:ph type="title"/>
          </p:nvPr>
        </p:nvSpPr>
        <p:spPr>
          <a:xfrm>
            <a:off x="1865741" y="393148"/>
            <a:ext cx="6768384" cy="443711"/>
          </a:xfrm>
          <a:prstGeom prst="rect">
            <a:avLst/>
          </a:prstGeom>
          <a:noFill/>
          <a:ln>
            <a:noFill/>
          </a:ln>
        </p:spPr>
        <p:txBody>
          <a:bodyPr spcFirstLastPara="1" wrap="square" lIns="0" tIns="12700" rIns="0" bIns="0" anchor="t" anchorCtr="0">
            <a:noAutofit/>
          </a:bodyPr>
          <a:lstStyle/>
          <a:p>
            <a:pPr marL="12699" lvl="0" indent="0" algn="l" rtl="0">
              <a:spcBef>
                <a:spcPts val="0"/>
              </a:spcBef>
              <a:spcAft>
                <a:spcPts val="0"/>
              </a:spcAft>
              <a:buNone/>
            </a:pPr>
            <a:r>
              <a:rPr lang="en-GB" sz="3200" dirty="0"/>
              <a:t>Ravensara</a:t>
            </a:r>
            <a:endParaRPr sz="3200" dirty="0"/>
          </a:p>
        </p:txBody>
      </p:sp>
      <p:sp>
        <p:nvSpPr>
          <p:cNvPr id="37" name="Google Shape;65;p8">
            <a:extLst>
              <a:ext uri="{FF2B5EF4-FFF2-40B4-BE49-F238E27FC236}">
                <a16:creationId xmlns:a16="http://schemas.microsoft.com/office/drawing/2014/main" id="{82B45EFB-AB84-4DC7-BE12-FD2AF2535B71}"/>
              </a:ext>
            </a:extLst>
          </p:cNvPr>
          <p:cNvSpPr/>
          <p:nvPr/>
        </p:nvSpPr>
        <p:spPr>
          <a:xfrm>
            <a:off x="419163" y="540004"/>
            <a:ext cx="971143" cy="82862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66;p8">
            <a:extLst>
              <a:ext uri="{FF2B5EF4-FFF2-40B4-BE49-F238E27FC236}">
                <a16:creationId xmlns:a16="http://schemas.microsoft.com/office/drawing/2014/main" id="{51607915-D3F9-4439-9A47-5296213876C6}"/>
              </a:ext>
            </a:extLst>
          </p:cNvPr>
          <p:cNvSpPr/>
          <p:nvPr/>
        </p:nvSpPr>
        <p:spPr>
          <a:xfrm>
            <a:off x="473780" y="1215607"/>
            <a:ext cx="353060" cy="149860"/>
          </a:xfrm>
          <a:custGeom>
            <a:avLst/>
            <a:gdLst/>
            <a:ahLst/>
            <a:cxnLst/>
            <a:rect l="l" t="t" r="r" b="b"/>
            <a:pathLst>
              <a:path w="353059" h="149859" extrusionOk="0">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w="353059" h="149859" extrusionOk="0">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w="353059" h="149859" extrusionOk="0">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w="353059" h="149859" extrusionOk="0">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w="353059" h="149859" extrusionOk="0">
                <a:moveTo>
                  <a:pt x="274107" y="95816"/>
                </a:moveTo>
                <a:lnTo>
                  <a:pt x="192222" y="95816"/>
                </a:lnTo>
                <a:lnTo>
                  <a:pt x="197937" y="98279"/>
                </a:lnTo>
                <a:lnTo>
                  <a:pt x="198090" y="101061"/>
                </a:lnTo>
                <a:lnTo>
                  <a:pt x="220215" y="101061"/>
                </a:lnTo>
                <a:lnTo>
                  <a:pt x="226773" y="97696"/>
                </a:lnTo>
                <a:lnTo>
                  <a:pt x="281487" y="97696"/>
                </a:lnTo>
                <a:lnTo>
                  <a:pt x="274107" y="95816"/>
                </a:lnTo>
                <a:close/>
              </a:path>
              <a:path w="353059" h="149859" extrusionOk="0">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w="353059" h="149859" extrusionOk="0">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w="353059" h="149859" extrusionOk="0">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w="353059" h="149859" extrusionOk="0">
                <a:moveTo>
                  <a:pt x="234437" y="73362"/>
                </a:moveTo>
                <a:lnTo>
                  <a:pt x="232456" y="77934"/>
                </a:lnTo>
                <a:lnTo>
                  <a:pt x="232126" y="81858"/>
                </a:lnTo>
                <a:lnTo>
                  <a:pt x="235224" y="87256"/>
                </a:lnTo>
                <a:lnTo>
                  <a:pt x="245075" y="87256"/>
                </a:lnTo>
                <a:lnTo>
                  <a:pt x="240609" y="84170"/>
                </a:lnTo>
                <a:lnTo>
                  <a:pt x="236723" y="74353"/>
                </a:lnTo>
                <a:lnTo>
                  <a:pt x="234437" y="73362"/>
                </a:lnTo>
                <a:close/>
              </a:path>
              <a:path w="353059" h="149859" extrusionOk="0">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w="353059" h="149859" extrusionOk="0">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w="353059" h="149859" extrusionOk="0">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w="353059" h="149859" extrusionOk="0">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w="353059" h="149859" extrusionOk="0">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67;p8">
            <a:extLst>
              <a:ext uri="{FF2B5EF4-FFF2-40B4-BE49-F238E27FC236}">
                <a16:creationId xmlns:a16="http://schemas.microsoft.com/office/drawing/2014/main" id="{878B2408-256A-49B2-9EAA-0C61D8A81652}"/>
              </a:ext>
            </a:extLst>
          </p:cNvPr>
          <p:cNvSpPr/>
          <p:nvPr/>
        </p:nvSpPr>
        <p:spPr>
          <a:xfrm>
            <a:off x="989970" y="1209841"/>
            <a:ext cx="353060" cy="149860"/>
          </a:xfrm>
          <a:custGeom>
            <a:avLst/>
            <a:gdLst/>
            <a:ahLst/>
            <a:cxnLst/>
            <a:rect l="l" t="t" r="r" b="b"/>
            <a:pathLst>
              <a:path w="353059" h="149859" extrusionOk="0">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w="353059" h="149859" extrusionOk="0">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w="353059" h="149859" extrusionOk="0">
                <a:moveTo>
                  <a:pt x="163014" y="120840"/>
                </a:moveTo>
                <a:lnTo>
                  <a:pt x="149758" y="120840"/>
                </a:lnTo>
                <a:lnTo>
                  <a:pt x="151231" y="124269"/>
                </a:lnTo>
                <a:lnTo>
                  <a:pt x="156146" y="126212"/>
                </a:lnTo>
                <a:lnTo>
                  <a:pt x="161848" y="123748"/>
                </a:lnTo>
                <a:lnTo>
                  <a:pt x="163014" y="120840"/>
                </a:lnTo>
                <a:close/>
              </a:path>
              <a:path w="353059" h="149859" extrusionOk="0">
                <a:moveTo>
                  <a:pt x="159702" y="112483"/>
                </a:moveTo>
                <a:lnTo>
                  <a:pt x="155778" y="112813"/>
                </a:lnTo>
                <a:lnTo>
                  <a:pt x="159845" y="112813"/>
                </a:lnTo>
                <a:lnTo>
                  <a:pt x="159702" y="112483"/>
                </a:lnTo>
                <a:close/>
              </a:path>
              <a:path w="353059" h="149859" extrusionOk="0">
                <a:moveTo>
                  <a:pt x="155917" y="100571"/>
                </a:moveTo>
                <a:lnTo>
                  <a:pt x="154774" y="101066"/>
                </a:lnTo>
                <a:lnTo>
                  <a:pt x="156131" y="101066"/>
                </a:lnTo>
                <a:lnTo>
                  <a:pt x="155917" y="100571"/>
                </a:lnTo>
                <a:close/>
              </a:path>
              <a:path w="353059" h="149859" extrusionOk="0">
                <a:moveTo>
                  <a:pt x="234173" y="95821"/>
                </a:moveTo>
                <a:lnTo>
                  <a:pt x="160642" y="95821"/>
                </a:lnTo>
                <a:lnTo>
                  <a:pt x="176616" y="98923"/>
                </a:lnTo>
                <a:lnTo>
                  <a:pt x="207241" y="99767"/>
                </a:lnTo>
                <a:lnTo>
                  <a:pt x="234173" y="95821"/>
                </a:lnTo>
                <a:close/>
              </a:path>
              <a:path w="353059" h="149859" extrusionOk="0">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w="353059" h="149859" extrusionOk="0">
                <a:moveTo>
                  <a:pt x="197215" y="84823"/>
                </a:moveTo>
                <a:lnTo>
                  <a:pt x="182994" y="84823"/>
                </a:lnTo>
                <a:lnTo>
                  <a:pt x="185623" y="87744"/>
                </a:lnTo>
                <a:lnTo>
                  <a:pt x="190525" y="89699"/>
                </a:lnTo>
                <a:lnTo>
                  <a:pt x="197383" y="86740"/>
                </a:lnTo>
                <a:lnTo>
                  <a:pt x="197215" y="84823"/>
                </a:lnTo>
                <a:close/>
              </a:path>
              <a:path w="353059" h="149859" extrusionOk="0">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w="353059" h="149859" extrusionOk="0">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w="353059" h="149859" extrusionOk="0">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w="353059" h="149859" extrusionOk="0">
                <a:moveTo>
                  <a:pt x="233411" y="69037"/>
                </a:moveTo>
                <a:lnTo>
                  <a:pt x="219557" y="69037"/>
                </a:lnTo>
                <a:lnTo>
                  <a:pt x="221691" y="70827"/>
                </a:lnTo>
                <a:lnTo>
                  <a:pt x="222669" y="73113"/>
                </a:lnTo>
                <a:lnTo>
                  <a:pt x="225945" y="74421"/>
                </a:lnTo>
                <a:lnTo>
                  <a:pt x="233933" y="70967"/>
                </a:lnTo>
                <a:lnTo>
                  <a:pt x="233411" y="69037"/>
                </a:lnTo>
                <a:close/>
              </a:path>
              <a:path w="353059" h="149859" extrusionOk="0">
                <a:moveTo>
                  <a:pt x="239559" y="59054"/>
                </a:moveTo>
                <a:lnTo>
                  <a:pt x="230149" y="59054"/>
                </a:lnTo>
                <a:lnTo>
                  <a:pt x="232930" y="59207"/>
                </a:lnTo>
                <a:lnTo>
                  <a:pt x="236207" y="60502"/>
                </a:lnTo>
                <a:lnTo>
                  <a:pt x="239559" y="59054"/>
                </a:lnTo>
                <a:close/>
              </a:path>
              <a:path w="353059" h="149859" extrusionOk="0">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68;p8">
            <a:extLst>
              <a:ext uri="{FF2B5EF4-FFF2-40B4-BE49-F238E27FC236}">
                <a16:creationId xmlns:a16="http://schemas.microsoft.com/office/drawing/2014/main" id="{2914D84F-4B68-4E0C-A91D-7AC7582E5000}"/>
              </a:ext>
            </a:extLst>
          </p:cNvPr>
          <p:cNvSpPr/>
          <p:nvPr/>
        </p:nvSpPr>
        <p:spPr>
          <a:xfrm>
            <a:off x="586799" y="728179"/>
            <a:ext cx="624205" cy="641985"/>
          </a:xfrm>
          <a:custGeom>
            <a:avLst/>
            <a:gdLst/>
            <a:ahLst/>
            <a:cxnLst/>
            <a:rect l="l" t="t" r="r" b="b"/>
            <a:pathLst>
              <a:path w="624205" h="641985" extrusionOk="0">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69;p8">
            <a:extLst>
              <a:ext uri="{FF2B5EF4-FFF2-40B4-BE49-F238E27FC236}">
                <a16:creationId xmlns:a16="http://schemas.microsoft.com/office/drawing/2014/main" id="{113508E3-8AB2-406F-8B75-AA110ACE3833}"/>
              </a:ext>
            </a:extLst>
          </p:cNvPr>
          <p:cNvSpPr/>
          <p:nvPr/>
        </p:nvSpPr>
        <p:spPr>
          <a:xfrm>
            <a:off x="614857" y="744788"/>
            <a:ext cx="291465" cy="599440"/>
          </a:xfrm>
          <a:custGeom>
            <a:avLst/>
            <a:gdLst/>
            <a:ahLst/>
            <a:cxnLst/>
            <a:rect l="l" t="t" r="r" b="b"/>
            <a:pathLst>
              <a:path w="291465" h="599440" extrusionOk="0">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70;p8">
            <a:extLst>
              <a:ext uri="{FF2B5EF4-FFF2-40B4-BE49-F238E27FC236}">
                <a16:creationId xmlns:a16="http://schemas.microsoft.com/office/drawing/2014/main" id="{F8517A18-9228-4B5A-9B12-4C2C03361CD1}"/>
              </a:ext>
            </a:extLst>
          </p:cNvPr>
          <p:cNvSpPr/>
          <p:nvPr/>
        </p:nvSpPr>
        <p:spPr>
          <a:xfrm>
            <a:off x="906170" y="744788"/>
            <a:ext cx="291465" cy="599440"/>
          </a:xfrm>
          <a:custGeom>
            <a:avLst/>
            <a:gdLst/>
            <a:ahLst/>
            <a:cxnLst/>
            <a:rect l="l" t="t" r="r" b="b"/>
            <a:pathLst>
              <a:path w="291465" h="599440" extrusionOk="0">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71;p8">
            <a:extLst>
              <a:ext uri="{FF2B5EF4-FFF2-40B4-BE49-F238E27FC236}">
                <a16:creationId xmlns:a16="http://schemas.microsoft.com/office/drawing/2014/main" id="{1A78D199-3657-40B8-8DE2-6218EB572B1B}"/>
              </a:ext>
            </a:extLst>
          </p:cNvPr>
          <p:cNvSpPr/>
          <p:nvPr/>
        </p:nvSpPr>
        <p:spPr>
          <a:xfrm>
            <a:off x="705891" y="838437"/>
            <a:ext cx="200660" cy="412115"/>
          </a:xfrm>
          <a:custGeom>
            <a:avLst/>
            <a:gdLst/>
            <a:ahLst/>
            <a:cxnLst/>
            <a:rect l="l" t="t" r="r" b="b"/>
            <a:pathLst>
              <a:path w="200659" h="412115" extrusionOk="0">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72;p8">
            <a:extLst>
              <a:ext uri="{FF2B5EF4-FFF2-40B4-BE49-F238E27FC236}">
                <a16:creationId xmlns:a16="http://schemas.microsoft.com/office/drawing/2014/main" id="{12D74B4C-9519-4759-8906-2B1207693C6A}"/>
              </a:ext>
            </a:extLst>
          </p:cNvPr>
          <p:cNvSpPr/>
          <p:nvPr/>
        </p:nvSpPr>
        <p:spPr>
          <a:xfrm>
            <a:off x="906170" y="838437"/>
            <a:ext cx="200660" cy="412115"/>
          </a:xfrm>
          <a:custGeom>
            <a:avLst/>
            <a:gdLst/>
            <a:ahLst/>
            <a:cxnLst/>
            <a:rect l="l" t="t" r="r" b="b"/>
            <a:pathLst>
              <a:path w="200659" h="412115" extrusionOk="0">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73;p8">
            <a:extLst>
              <a:ext uri="{FF2B5EF4-FFF2-40B4-BE49-F238E27FC236}">
                <a16:creationId xmlns:a16="http://schemas.microsoft.com/office/drawing/2014/main" id="{A8B0537D-D5E3-44E5-8201-0120EC301F10}"/>
              </a:ext>
            </a:extLst>
          </p:cNvPr>
          <p:cNvSpPr/>
          <p:nvPr/>
        </p:nvSpPr>
        <p:spPr>
          <a:xfrm>
            <a:off x="743012" y="883423"/>
            <a:ext cx="59690" cy="50800"/>
          </a:xfrm>
          <a:custGeom>
            <a:avLst/>
            <a:gdLst/>
            <a:ahLst/>
            <a:cxnLst/>
            <a:rect l="l" t="t" r="r" b="b"/>
            <a:pathLst>
              <a:path w="59690" h="50800" extrusionOk="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 name="Google Shape;74;p8">
            <a:extLst>
              <a:ext uri="{FF2B5EF4-FFF2-40B4-BE49-F238E27FC236}">
                <a16:creationId xmlns:a16="http://schemas.microsoft.com/office/drawing/2014/main" id="{CB714939-0E62-4EF3-9FD4-D6B66B2BD19C}"/>
              </a:ext>
            </a:extLst>
          </p:cNvPr>
          <p:cNvSpPr/>
          <p:nvPr/>
        </p:nvSpPr>
        <p:spPr>
          <a:xfrm>
            <a:off x="803574" y="875198"/>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75;p8">
            <a:extLst>
              <a:ext uri="{FF2B5EF4-FFF2-40B4-BE49-F238E27FC236}">
                <a16:creationId xmlns:a16="http://schemas.microsoft.com/office/drawing/2014/main" id="{1C1ABACC-BFE1-4404-BD1B-D1169FEBD67A}"/>
              </a:ext>
            </a:extLst>
          </p:cNvPr>
          <p:cNvSpPr/>
          <p:nvPr/>
        </p:nvSpPr>
        <p:spPr>
          <a:xfrm>
            <a:off x="806500" y="875200"/>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76;p8">
            <a:extLst>
              <a:ext uri="{FF2B5EF4-FFF2-40B4-BE49-F238E27FC236}">
                <a16:creationId xmlns:a16="http://schemas.microsoft.com/office/drawing/2014/main" id="{AF1D84E9-561A-463F-8070-F9DE581B10E2}"/>
              </a:ext>
            </a:extLst>
          </p:cNvPr>
          <p:cNvSpPr/>
          <p:nvPr/>
        </p:nvSpPr>
        <p:spPr>
          <a:xfrm>
            <a:off x="829716" y="895699"/>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77;p8">
            <a:extLst>
              <a:ext uri="{FF2B5EF4-FFF2-40B4-BE49-F238E27FC236}">
                <a16:creationId xmlns:a16="http://schemas.microsoft.com/office/drawing/2014/main" id="{0A9F289F-FF39-4C25-9CB7-0B09597B2067}"/>
              </a:ext>
            </a:extLst>
          </p:cNvPr>
          <p:cNvSpPr/>
          <p:nvPr/>
        </p:nvSpPr>
        <p:spPr>
          <a:xfrm>
            <a:off x="828654" y="887477"/>
            <a:ext cx="0" cy="144780"/>
          </a:xfrm>
          <a:custGeom>
            <a:avLst/>
            <a:gdLst/>
            <a:ahLst/>
            <a:cxnLst/>
            <a:rect l="l" t="t" r="r" b="b"/>
            <a:pathLst>
              <a:path w="120000" h="144780" extrusionOk="0">
                <a:moveTo>
                  <a:pt x="0" y="0"/>
                </a:moveTo>
                <a:lnTo>
                  <a:pt x="0" y="144551"/>
                </a:lnTo>
              </a:path>
            </a:pathLst>
          </a:custGeom>
          <a:noFill/>
          <a:ln w="11400" cap="flat" cmpd="sng">
            <a:solidFill>
              <a:srgbClr val="87B5B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78;p8">
            <a:extLst>
              <a:ext uri="{FF2B5EF4-FFF2-40B4-BE49-F238E27FC236}">
                <a16:creationId xmlns:a16="http://schemas.microsoft.com/office/drawing/2014/main" id="{1234F9C8-3210-4598-B051-411C08F79F1C}"/>
              </a:ext>
            </a:extLst>
          </p:cNvPr>
          <p:cNvSpPr/>
          <p:nvPr/>
        </p:nvSpPr>
        <p:spPr>
          <a:xfrm>
            <a:off x="825728" y="883169"/>
            <a:ext cx="0" cy="149225"/>
          </a:xfrm>
          <a:custGeom>
            <a:avLst/>
            <a:gdLst/>
            <a:ahLst/>
            <a:cxnLst/>
            <a:rect l="l" t="t" r="r" b="b"/>
            <a:pathLst>
              <a:path w="120000" h="149225" extrusionOk="0">
                <a:moveTo>
                  <a:pt x="0" y="0"/>
                </a:moveTo>
                <a:lnTo>
                  <a:pt x="0" y="148856"/>
                </a:lnTo>
              </a:path>
            </a:pathLst>
          </a:custGeom>
          <a:noFill/>
          <a:ln w="11400" cap="flat" cmpd="sng">
            <a:solidFill>
              <a:srgbClr val="9DD3C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79;p8">
            <a:extLst>
              <a:ext uri="{FF2B5EF4-FFF2-40B4-BE49-F238E27FC236}">
                <a16:creationId xmlns:a16="http://schemas.microsoft.com/office/drawing/2014/main" id="{5FC46328-EB70-4913-BB43-2ED238932E77}"/>
              </a:ext>
            </a:extLst>
          </p:cNvPr>
          <p:cNvSpPr/>
          <p:nvPr/>
        </p:nvSpPr>
        <p:spPr>
          <a:xfrm>
            <a:off x="924408" y="939198"/>
            <a:ext cx="59690" cy="50800"/>
          </a:xfrm>
          <a:custGeom>
            <a:avLst/>
            <a:gdLst/>
            <a:ahLst/>
            <a:cxnLst/>
            <a:rect l="l" t="t" r="r" b="b"/>
            <a:pathLst>
              <a:path w="59690" h="50800" extrusionOk="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80;p8">
            <a:extLst>
              <a:ext uri="{FF2B5EF4-FFF2-40B4-BE49-F238E27FC236}">
                <a16:creationId xmlns:a16="http://schemas.microsoft.com/office/drawing/2014/main" id="{95100973-4584-4454-B196-98FC41115B7D}"/>
              </a:ext>
            </a:extLst>
          </p:cNvPr>
          <p:cNvSpPr/>
          <p:nvPr/>
        </p:nvSpPr>
        <p:spPr>
          <a:xfrm>
            <a:off x="984970" y="930976"/>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81;p8">
            <a:extLst>
              <a:ext uri="{FF2B5EF4-FFF2-40B4-BE49-F238E27FC236}">
                <a16:creationId xmlns:a16="http://schemas.microsoft.com/office/drawing/2014/main" id="{AAE4A1F6-8A1F-4F12-9467-651BCB96E612}"/>
              </a:ext>
            </a:extLst>
          </p:cNvPr>
          <p:cNvSpPr/>
          <p:nvPr/>
        </p:nvSpPr>
        <p:spPr>
          <a:xfrm>
            <a:off x="987893" y="930977"/>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82;p8">
            <a:extLst>
              <a:ext uri="{FF2B5EF4-FFF2-40B4-BE49-F238E27FC236}">
                <a16:creationId xmlns:a16="http://schemas.microsoft.com/office/drawing/2014/main" id="{D099AF91-2C76-4162-BFAC-EDF66C742C09}"/>
              </a:ext>
            </a:extLst>
          </p:cNvPr>
          <p:cNvSpPr/>
          <p:nvPr/>
        </p:nvSpPr>
        <p:spPr>
          <a:xfrm>
            <a:off x="1011111" y="951473"/>
            <a:ext cx="59690" cy="50800"/>
          </a:xfrm>
          <a:custGeom>
            <a:avLst/>
            <a:gdLst/>
            <a:ahLst/>
            <a:cxnLst/>
            <a:rect l="l" t="t" r="r" b="b"/>
            <a:pathLst>
              <a:path w="59690" h="50800" extrusionOk="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83;p8">
            <a:extLst>
              <a:ext uri="{FF2B5EF4-FFF2-40B4-BE49-F238E27FC236}">
                <a16:creationId xmlns:a16="http://schemas.microsoft.com/office/drawing/2014/main" id="{7FACECA7-83CD-4902-8F9C-6CEE3E911B7F}"/>
              </a:ext>
            </a:extLst>
          </p:cNvPr>
          <p:cNvSpPr/>
          <p:nvPr/>
        </p:nvSpPr>
        <p:spPr>
          <a:xfrm>
            <a:off x="1010050" y="943251"/>
            <a:ext cx="0" cy="144780"/>
          </a:xfrm>
          <a:custGeom>
            <a:avLst/>
            <a:gdLst/>
            <a:ahLst/>
            <a:cxnLst/>
            <a:rect l="l" t="t" r="r" b="b"/>
            <a:pathLst>
              <a:path w="120000" h="144780" extrusionOk="0">
                <a:moveTo>
                  <a:pt x="0" y="0"/>
                </a:moveTo>
                <a:lnTo>
                  <a:pt x="0" y="144551"/>
                </a:lnTo>
              </a:path>
            </a:pathLst>
          </a:custGeom>
          <a:noFill/>
          <a:ln w="11400" cap="flat" cmpd="sng">
            <a:solidFill>
              <a:srgbClr val="C63A5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84;p8">
            <a:extLst>
              <a:ext uri="{FF2B5EF4-FFF2-40B4-BE49-F238E27FC236}">
                <a16:creationId xmlns:a16="http://schemas.microsoft.com/office/drawing/2014/main" id="{39678FB8-D797-4252-AAC5-BC2939E2ED72}"/>
              </a:ext>
            </a:extLst>
          </p:cNvPr>
          <p:cNvSpPr/>
          <p:nvPr/>
        </p:nvSpPr>
        <p:spPr>
          <a:xfrm>
            <a:off x="1007125" y="938945"/>
            <a:ext cx="0" cy="149225"/>
          </a:xfrm>
          <a:custGeom>
            <a:avLst/>
            <a:gdLst/>
            <a:ahLst/>
            <a:cxnLst/>
            <a:rect l="l" t="t" r="r" b="b"/>
            <a:pathLst>
              <a:path w="120000" h="149225" extrusionOk="0">
                <a:moveTo>
                  <a:pt x="0" y="0"/>
                </a:moveTo>
                <a:lnTo>
                  <a:pt x="0" y="148856"/>
                </a:lnTo>
              </a:path>
            </a:pathLst>
          </a:custGeom>
          <a:noFill/>
          <a:ln w="11400" cap="flat" cmpd="sng">
            <a:solidFill>
              <a:srgbClr val="F0838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85;p8">
            <a:extLst>
              <a:ext uri="{FF2B5EF4-FFF2-40B4-BE49-F238E27FC236}">
                <a16:creationId xmlns:a16="http://schemas.microsoft.com/office/drawing/2014/main" id="{B6B5C9D5-1CA1-41E2-884F-82F6F4D67764}"/>
              </a:ext>
            </a:extLst>
          </p:cNvPr>
          <p:cNvSpPr/>
          <p:nvPr/>
        </p:nvSpPr>
        <p:spPr>
          <a:xfrm>
            <a:off x="904871" y="754905"/>
            <a:ext cx="289560" cy="43815"/>
          </a:xfrm>
          <a:custGeom>
            <a:avLst/>
            <a:gdLst/>
            <a:ahLst/>
            <a:cxnLst/>
            <a:rect l="l" t="t" r="r" b="b"/>
            <a:pathLst>
              <a:path w="289559" h="43815" extrusionOk="0">
                <a:moveTo>
                  <a:pt x="289433" y="43243"/>
                </a:moveTo>
                <a:lnTo>
                  <a:pt x="212551" y="18243"/>
                </a:lnTo>
                <a:lnTo>
                  <a:pt x="156775" y="5405"/>
                </a:lnTo>
                <a:lnTo>
                  <a:pt x="94969" y="675"/>
                </a:lnTo>
                <a:lnTo>
                  <a:pt x="0" y="0"/>
                </a:lnTo>
              </a:path>
            </a:pathLst>
          </a:custGeom>
          <a:noFill/>
          <a:ln w="18275" cap="flat" cmpd="sng">
            <a:solidFill>
              <a:srgbClr val="BC38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86;p8">
            <a:extLst>
              <a:ext uri="{FF2B5EF4-FFF2-40B4-BE49-F238E27FC236}">
                <a16:creationId xmlns:a16="http://schemas.microsoft.com/office/drawing/2014/main" id="{6A546552-2D75-4B9C-BA9C-9AF6F535C7BD}"/>
              </a:ext>
            </a:extLst>
          </p:cNvPr>
          <p:cNvSpPr/>
          <p:nvPr/>
        </p:nvSpPr>
        <p:spPr>
          <a:xfrm>
            <a:off x="615441" y="754903"/>
            <a:ext cx="289560" cy="43815"/>
          </a:xfrm>
          <a:custGeom>
            <a:avLst/>
            <a:gdLst/>
            <a:ahLst/>
            <a:cxnLst/>
            <a:rect l="l" t="t" r="r" b="b"/>
            <a:pathLst>
              <a:path w="289559" h="43815" extrusionOk="0">
                <a:moveTo>
                  <a:pt x="289433" y="0"/>
                </a:moveTo>
                <a:lnTo>
                  <a:pt x="176373" y="6756"/>
                </a:lnTo>
                <a:lnTo>
                  <a:pt x="84418" y="21621"/>
                </a:lnTo>
                <a:lnTo>
                  <a:pt x="22612" y="36486"/>
                </a:lnTo>
                <a:lnTo>
                  <a:pt x="0" y="43243"/>
                </a:lnTo>
              </a:path>
            </a:pathLst>
          </a:custGeom>
          <a:noFill/>
          <a:ln w="18275" cap="flat" cmpd="sng">
            <a:solidFill>
              <a:srgbClr val="81ADAA"/>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87;p8">
            <a:extLst>
              <a:ext uri="{FF2B5EF4-FFF2-40B4-BE49-F238E27FC236}">
                <a16:creationId xmlns:a16="http://schemas.microsoft.com/office/drawing/2014/main" id="{E06AC389-2097-4ABA-8363-4740F88344CA}"/>
              </a:ext>
            </a:extLst>
          </p:cNvPr>
          <p:cNvSpPr/>
          <p:nvPr/>
        </p:nvSpPr>
        <p:spPr>
          <a:xfrm>
            <a:off x="616468" y="786751"/>
            <a:ext cx="290195" cy="555625"/>
          </a:xfrm>
          <a:custGeom>
            <a:avLst/>
            <a:gdLst/>
            <a:ahLst/>
            <a:cxnLst/>
            <a:rect l="l" t="t" r="r" b="b"/>
            <a:pathLst>
              <a:path w="290194" h="555625" extrusionOk="0">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w="9525" cap="flat" cmpd="sng">
            <a:solidFill>
              <a:srgbClr val="FDEFC6"/>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88;p8">
            <a:extLst>
              <a:ext uri="{FF2B5EF4-FFF2-40B4-BE49-F238E27FC236}">
                <a16:creationId xmlns:a16="http://schemas.microsoft.com/office/drawing/2014/main" id="{D4EEEFF3-0328-4B1B-B058-FB79AB4873DC}"/>
              </a:ext>
            </a:extLst>
          </p:cNvPr>
          <p:cNvSpPr/>
          <p:nvPr/>
        </p:nvSpPr>
        <p:spPr>
          <a:xfrm>
            <a:off x="906170" y="786745"/>
            <a:ext cx="289560" cy="555625"/>
          </a:xfrm>
          <a:custGeom>
            <a:avLst/>
            <a:gdLst/>
            <a:ahLst/>
            <a:cxnLst/>
            <a:rect l="l" t="t" r="r" b="b"/>
            <a:pathLst>
              <a:path w="289559" h="555625" extrusionOk="0">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w="9525" cap="flat" cmpd="sng">
            <a:solidFill>
              <a:srgbClr val="C5B27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89;p8">
            <a:extLst>
              <a:ext uri="{FF2B5EF4-FFF2-40B4-BE49-F238E27FC236}">
                <a16:creationId xmlns:a16="http://schemas.microsoft.com/office/drawing/2014/main" id="{73C27DB9-0E1A-4DE4-B2A3-A27865A1A7A5}"/>
              </a:ext>
            </a:extLst>
          </p:cNvPr>
          <p:cNvSpPr/>
          <p:nvPr/>
        </p:nvSpPr>
        <p:spPr>
          <a:xfrm>
            <a:off x="612278" y="743164"/>
            <a:ext cx="588010" cy="52069"/>
          </a:xfrm>
          <a:custGeom>
            <a:avLst/>
            <a:gdLst/>
            <a:ahLst/>
            <a:cxnLst/>
            <a:rect l="l" t="t" r="r" b="b"/>
            <a:pathLst>
              <a:path w="588010" h="52070" extrusionOk="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w="588010" h="52070" extrusionOk="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90;p8">
            <a:extLst>
              <a:ext uri="{FF2B5EF4-FFF2-40B4-BE49-F238E27FC236}">
                <a16:creationId xmlns:a16="http://schemas.microsoft.com/office/drawing/2014/main" id="{489854F1-D079-418C-92AA-A306E62AE2E0}"/>
              </a:ext>
            </a:extLst>
          </p:cNvPr>
          <p:cNvSpPr/>
          <p:nvPr/>
        </p:nvSpPr>
        <p:spPr>
          <a:xfrm>
            <a:off x="569511" y="1066960"/>
            <a:ext cx="669875" cy="109937"/>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92;p8">
            <a:extLst>
              <a:ext uri="{FF2B5EF4-FFF2-40B4-BE49-F238E27FC236}">
                <a16:creationId xmlns:a16="http://schemas.microsoft.com/office/drawing/2014/main" id="{45B1812B-4B38-438F-B413-667DF52A07AB}"/>
              </a:ext>
            </a:extLst>
          </p:cNvPr>
          <p:cNvSpPr txBox="1"/>
          <p:nvPr/>
        </p:nvSpPr>
        <p:spPr>
          <a:xfrm>
            <a:off x="397390" y="1401585"/>
            <a:ext cx="1014094" cy="543739"/>
          </a:xfrm>
          <a:prstGeom prst="rect">
            <a:avLst/>
          </a:prstGeom>
          <a:noFill/>
          <a:ln>
            <a:noFill/>
          </a:ln>
        </p:spPr>
        <p:txBody>
          <a:bodyPr spcFirstLastPara="1" wrap="square" lIns="0" tIns="12700" rIns="0" bIns="0" anchor="t" anchorCtr="0">
            <a:noAutofit/>
          </a:bodyPr>
          <a:lstStyle/>
          <a:p>
            <a:pPr marL="0" marR="0" lvl="0" indent="0" algn="ctr" rtl="0">
              <a:spcBef>
                <a:spcPts val="0"/>
              </a:spcBef>
              <a:spcAft>
                <a:spcPts val="0"/>
              </a:spcAft>
              <a:buNone/>
            </a:pPr>
            <a:r>
              <a:rPr lang="en-GB" sz="800" b="1" dirty="0">
                <a:solidFill>
                  <a:srgbClr val="928989"/>
                </a:solidFill>
                <a:latin typeface="Lato"/>
                <a:ea typeface="Lato"/>
                <a:cs typeface="Lato"/>
                <a:sym typeface="Lato"/>
              </a:rPr>
              <a:t>Penny Price Academy</a:t>
            </a:r>
            <a:endParaRPr sz="800" dirty="0">
              <a:solidFill>
                <a:schemeClr val="dk1"/>
              </a:solidFill>
              <a:latin typeface="Lato"/>
              <a:ea typeface="Lato"/>
              <a:cs typeface="Lato"/>
              <a:sym typeface="Lato"/>
            </a:endParaRPr>
          </a:p>
          <a:p>
            <a:pPr marL="0" marR="0" lvl="0" indent="0" algn="ctr" rtl="0">
              <a:spcBef>
                <a:spcPts val="100"/>
              </a:spcBef>
              <a:spcAft>
                <a:spcPts val="0"/>
              </a:spcAft>
              <a:buNone/>
            </a:pPr>
            <a:endParaRPr sz="800" b="1" dirty="0">
              <a:solidFill>
                <a:srgbClr val="4F4B4D"/>
              </a:solidFill>
              <a:latin typeface="Lato"/>
              <a:ea typeface="Lato"/>
              <a:cs typeface="Lato"/>
              <a:sym typeface="Lato"/>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Saturday Club</a:t>
            </a:r>
            <a:endParaRPr dirty="0">
              <a:solidFill>
                <a:srgbClr val="000000"/>
              </a:solidFill>
            </a:endParaRPr>
          </a:p>
          <a:p>
            <a:pPr marL="0" marR="0" lvl="0" indent="0" algn="ctr" rtl="0">
              <a:spcBef>
                <a:spcPts val="100"/>
              </a:spcBef>
              <a:spcAft>
                <a:spcPts val="0"/>
              </a:spcAft>
              <a:buNone/>
            </a:pPr>
            <a:r>
              <a:rPr lang="en-GB" sz="800" b="1" dirty="0">
                <a:solidFill>
                  <a:srgbClr val="000000"/>
                </a:solidFill>
                <a:latin typeface="Lato"/>
                <a:ea typeface="Lato"/>
                <a:cs typeface="Lato"/>
                <a:sym typeface="Lato"/>
              </a:rPr>
              <a:t>January 2024</a:t>
            </a:r>
            <a:endParaRPr sz="800" dirty="0">
              <a:solidFill>
                <a:srgbClr val="000000"/>
              </a:solidFill>
              <a:latin typeface="Lato Black"/>
              <a:ea typeface="Lato Black"/>
              <a:cs typeface="Lato Black"/>
              <a:sym typeface="Lato Black"/>
            </a:endParaRPr>
          </a:p>
        </p:txBody>
      </p:sp>
      <p:pic>
        <p:nvPicPr>
          <p:cNvPr id="34" name="Picture 33" descr="A close - up of a plant&#10;&#10;Description automatically generated with medium confidence">
            <a:extLst>
              <a:ext uri="{FF2B5EF4-FFF2-40B4-BE49-F238E27FC236}">
                <a16:creationId xmlns:a16="http://schemas.microsoft.com/office/drawing/2014/main" id="{440762CB-0C83-4527-981F-996F4D45BDDB}"/>
              </a:ext>
            </a:extLst>
          </p:cNvPr>
          <p:cNvPicPr>
            <a:picLocks noChangeAspect="1"/>
          </p:cNvPicPr>
          <p:nvPr/>
        </p:nvPicPr>
        <p:blipFill>
          <a:blip r:embed="rId5"/>
          <a:stretch>
            <a:fillRect/>
          </a:stretch>
        </p:blipFill>
        <p:spPr>
          <a:xfrm>
            <a:off x="8827659" y="0"/>
            <a:ext cx="2005439" cy="7461895"/>
          </a:xfrm>
          <a:prstGeom prst="rect">
            <a:avLst/>
          </a:prstGeom>
        </p:spPr>
      </p:pic>
      <p:pic>
        <p:nvPicPr>
          <p:cNvPr id="68" name="Picture 67" descr="A group of cucumbers&#10;&#10;Description automatically generated">
            <a:extLst>
              <a:ext uri="{FF2B5EF4-FFF2-40B4-BE49-F238E27FC236}">
                <a16:creationId xmlns:a16="http://schemas.microsoft.com/office/drawing/2014/main" id="{466AFE6C-9E53-4491-8FEA-3C266890DD30}"/>
              </a:ext>
            </a:extLst>
          </p:cNvPr>
          <p:cNvPicPr>
            <a:picLocks noChangeAspect="1"/>
          </p:cNvPicPr>
          <p:nvPr/>
        </p:nvPicPr>
        <p:blipFill>
          <a:blip r:embed="rId6"/>
          <a:stretch>
            <a:fillRect/>
          </a:stretch>
        </p:blipFill>
        <p:spPr>
          <a:xfrm>
            <a:off x="8290" y="6347243"/>
            <a:ext cx="1762232" cy="1231045"/>
          </a:xfrm>
          <a:prstGeom prst="rect">
            <a:avLst/>
          </a:prstGeom>
        </p:spPr>
      </p:pic>
      <p:sp>
        <p:nvSpPr>
          <p:cNvPr id="3" name="TextBox 2">
            <a:extLst>
              <a:ext uri="{FF2B5EF4-FFF2-40B4-BE49-F238E27FC236}">
                <a16:creationId xmlns:a16="http://schemas.microsoft.com/office/drawing/2014/main" id="{A4A58FB5-30D3-AC27-412F-A419649E4ED5}"/>
              </a:ext>
            </a:extLst>
          </p:cNvPr>
          <p:cNvSpPr txBox="1"/>
          <p:nvPr/>
        </p:nvSpPr>
        <p:spPr>
          <a:xfrm>
            <a:off x="1817729" y="817607"/>
            <a:ext cx="2919368" cy="461665"/>
          </a:xfrm>
          <a:prstGeom prst="rect">
            <a:avLst/>
          </a:prstGeom>
          <a:noFill/>
        </p:spPr>
        <p:txBody>
          <a:bodyPr wrap="square" rtlCol="0">
            <a:spAutoFit/>
          </a:bodyPr>
          <a:lstStyle/>
          <a:p>
            <a:r>
              <a:rPr lang="en-GB" sz="2400" i="1" dirty="0">
                <a:latin typeface="Lato" panose="020F0502020204030203" pitchFamily="34" charset="0"/>
                <a:ea typeface="Lato" panose="020F0502020204030203" pitchFamily="34" charset="0"/>
                <a:cs typeface="Lato" panose="020F0502020204030203" pitchFamily="34" charset="0"/>
              </a:rPr>
              <a:t>Ravensara </a:t>
            </a:r>
            <a:r>
              <a:rPr lang="en-GB" sz="2400" i="1" dirty="0" err="1">
                <a:latin typeface="Lato" panose="020F0502020204030203" pitchFamily="34" charset="0"/>
                <a:ea typeface="Lato" panose="020F0502020204030203" pitchFamily="34" charset="0"/>
                <a:cs typeface="Lato" panose="020F0502020204030203" pitchFamily="34" charset="0"/>
              </a:rPr>
              <a:t>aromatica</a:t>
            </a:r>
            <a:r>
              <a:rPr lang="en-GB" sz="2400" i="1" dirty="0">
                <a:latin typeface="Lato" panose="020F0502020204030203" pitchFamily="34" charset="0"/>
                <a:ea typeface="Lato" panose="020F0502020204030203" pitchFamily="34" charset="0"/>
                <a:cs typeface="Lato" panose="020F0502020204030203" pitchFamily="34" charset="0"/>
              </a:rPr>
              <a:t> </a:t>
            </a:r>
          </a:p>
        </p:txBody>
      </p:sp>
    </p:spTree>
    <p:extLst>
      <p:ext uri="{BB962C8B-B14F-4D97-AF65-F5344CB8AC3E}">
        <p14:creationId xmlns:p14="http://schemas.microsoft.com/office/powerpoint/2010/main" val="2222900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22dd5-22a9-417b-875c-4d533aa28ff6">
      <Terms xmlns="http://schemas.microsoft.com/office/infopath/2007/PartnerControls"/>
    </lcf76f155ced4ddcb4097134ff3c332f>
    <TaxCatchAll xmlns="ae3ee2c8-d622-4e99-a313-687973a3c8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6" ma:contentTypeDescription="Create a new document." ma:contentTypeScope="" ma:versionID="66128de4db048cb32efd5195cb373599">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b30850e6c1815503542c4d8478b87224"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53AF6-CD16-41AC-B3D3-67810ACE408E}">
  <ds:schemaRefs>
    <ds:schemaRef ds:uri="http://schemas.microsoft.com/office/2006/documentManagement/types"/>
    <ds:schemaRef ds:uri="http://schemas.microsoft.com/office/2006/metadata/properties"/>
    <ds:schemaRef ds:uri="http://purl.org/dc/elements/1.1/"/>
    <ds:schemaRef ds:uri="ae3ee2c8-d622-4e99-a313-687973a3c8bc"/>
    <ds:schemaRef ds:uri="http://schemas.openxmlformats.org/package/2006/metadata/core-properties"/>
    <ds:schemaRef ds:uri="http://purl.org/dc/terms/"/>
    <ds:schemaRef ds:uri="http://schemas.microsoft.com/office/infopath/2007/PartnerControls"/>
    <ds:schemaRef ds:uri="41422dd5-22a9-417b-875c-4d533aa28ff6"/>
    <ds:schemaRef ds:uri="http://www.w3.org/XML/1998/namespace"/>
    <ds:schemaRef ds:uri="http://purl.org/dc/dcmitype/"/>
  </ds:schemaRefs>
</ds:datastoreItem>
</file>

<file path=customXml/itemProps2.xml><?xml version="1.0" encoding="utf-8"?>
<ds:datastoreItem xmlns:ds="http://schemas.openxmlformats.org/officeDocument/2006/customXml" ds:itemID="{52B1F57D-7F5E-4FB2-9AE5-074843B745CD}">
  <ds:schemaRefs>
    <ds:schemaRef ds:uri="http://schemas.microsoft.com/sharepoint/v3/contenttype/forms"/>
  </ds:schemaRefs>
</ds:datastoreItem>
</file>

<file path=customXml/itemProps3.xml><?xml version="1.0" encoding="utf-8"?>
<ds:datastoreItem xmlns:ds="http://schemas.openxmlformats.org/officeDocument/2006/customXml" ds:itemID="{5B07C885-3D3C-4720-B5C4-0B03055B2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ee2c8-d622-4e99-a313-687973a3c8bc"/>
    <ds:schemaRef ds:uri="41422dd5-22a9-417b-875c-4d533aa28f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699</TotalTime>
  <Words>1017</Words>
  <Application>Microsoft Office PowerPoint</Application>
  <PresentationFormat>Custom</PresentationFormat>
  <Paragraphs>146</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Lato</vt:lpstr>
      <vt:lpstr>Lato Black</vt:lpstr>
      <vt:lpstr>Lato-Light</vt:lpstr>
      <vt:lpstr>tui-body</vt:lpstr>
      <vt:lpstr>Wingdings</vt:lpstr>
      <vt:lpstr>Office Theme</vt:lpstr>
      <vt:lpstr>PowerPoint Presentation</vt:lpstr>
      <vt:lpstr>PowerPoint Presentation</vt:lpstr>
      <vt:lpstr>PowerPoint Presentation</vt:lpstr>
      <vt:lpstr>PowerPoint Presentation</vt:lpstr>
      <vt:lpstr>Carrot Seed Daucus carota </vt:lpstr>
      <vt:lpstr>Cardamom Elettaria cardamomum </vt:lpstr>
      <vt:lpstr>Lime Citrus Aurantifolia </vt:lpstr>
      <vt:lpstr>Peppermint Mentha piperata </vt:lpstr>
      <vt:lpstr>Ravensara</vt:lpstr>
      <vt:lpstr>Red Thyme Thymus vulgaris ct thymol </vt:lpstr>
      <vt:lpstr>Methods of Application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P A Courses</dc:creator>
  <cp:lastModifiedBy>Louise Mac</cp:lastModifiedBy>
  <cp:revision>31</cp:revision>
  <dcterms:created xsi:type="dcterms:W3CDTF">2019-02-19T11:59:07Z</dcterms:created>
  <dcterms:modified xsi:type="dcterms:W3CDTF">2024-01-07T15:15:31Z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2018-08-28T00:00:00Z</vt:filetime>
  </property>
  <property fmtid="{D5CDD505-2E9C-101B-9397-08002B2CF9AE}" pid="3" name="Creator">
    <vt:lpwstr>Adobe InDesign CC 13.1 (Macintosh)</vt:lpwstr>
  </property>
  <property fmtid="{D5CDD505-2E9C-101B-9397-08002B2CF9AE}" pid="4" name="LastSaved">
    <vt:filetime>2019-02-19T00:00:00Z</vt:filetime>
  </property>
  <property fmtid="{D5CDD505-2E9C-101B-9397-08002B2CF9AE}" pid="5" name="ContentTypeId">
    <vt:lpwstr>0x0101007803F4D11F50EF4DA1643A5373429B8C</vt:lpwstr>
  </property>
  <property fmtid="{D5CDD505-2E9C-101B-9397-08002B2CF9AE}" pid="6" name="MediaServiceImageTags">
    <vt:lpwstr/>
  </property>
</Properties>
</file>