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47" r:id="rId5"/>
    <p:sldId id="415" r:id="rId6"/>
    <p:sldId id="409" r:id="rId7"/>
    <p:sldId id="406" r:id="rId8"/>
    <p:sldId id="317" r:id="rId9"/>
    <p:sldId id="408" r:id="rId10"/>
    <p:sldId id="414" r:id="rId11"/>
    <p:sldId id="411" r:id="rId12"/>
    <p:sldId id="410" r:id="rId13"/>
    <p:sldId id="413" r:id="rId14"/>
    <p:sldId id="412" r:id="rId15"/>
    <p:sldId id="339" r:id="rId16"/>
    <p:sldId id="367" r:id="rId17"/>
  </p:sldIdLst>
  <p:sldSz cx="10693400" cy="7562850"/>
  <p:notesSz cx="756285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p:cViewPr varScale="1">
        <p:scale>
          <a:sx n="78" d="100"/>
          <a:sy n="78" d="100"/>
        </p:scale>
        <p:origin x="1219" y="67"/>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277310" cy="5342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4419" y="2"/>
            <a:ext cx="3276187" cy="534221"/>
          </a:xfrm>
          <a:prstGeom prst="rect">
            <a:avLst/>
          </a:prstGeom>
        </p:spPr>
        <p:txBody>
          <a:bodyPr vert="horz" lIns="91440" tIns="45720" rIns="91440" bIns="45720" rtlCol="0"/>
          <a:lstStyle>
            <a:lvl1pPr algn="r">
              <a:defRPr sz="1200"/>
            </a:lvl1pPr>
          </a:lstStyle>
          <a:p>
            <a:fld id="{7E564147-9379-4D09-B333-2254FBEF5298}" type="datetimeFigureOut">
              <a:rPr lang="en-GB" smtClean="0"/>
              <a:t>04/03/2024</a:t>
            </a:fld>
            <a:endParaRPr lang="en-GB"/>
          </a:p>
        </p:txBody>
      </p:sp>
      <p:sp>
        <p:nvSpPr>
          <p:cNvPr id="4" name="Slide Image Placeholder 3"/>
          <p:cNvSpPr>
            <a:spLocks noGrp="1" noRot="1" noChangeAspect="1"/>
          </p:cNvSpPr>
          <p:nvPr>
            <p:ph type="sldImg" idx="2"/>
          </p:nvPr>
        </p:nvSpPr>
        <p:spPr>
          <a:xfrm>
            <a:off x="947738" y="801688"/>
            <a:ext cx="5667375" cy="4010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6734" y="5079590"/>
            <a:ext cx="6049382" cy="48124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6937"/>
            <a:ext cx="3277310" cy="5342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4419" y="10156937"/>
            <a:ext cx="3276187" cy="534221"/>
          </a:xfrm>
          <a:prstGeom prst="rect">
            <a:avLst/>
          </a:prstGeom>
        </p:spPr>
        <p:txBody>
          <a:bodyPr vert="horz" lIns="91440" tIns="45720" rIns="91440" bIns="45720" rtlCol="0" anchor="b"/>
          <a:lstStyle>
            <a:lvl1pPr algn="r">
              <a:defRPr sz="1200"/>
            </a:lvl1pPr>
          </a:lstStyle>
          <a:p>
            <a:fld id="{9346F9B1-088D-42F2-B703-45101E413DF0}" type="slidenum">
              <a:rPr lang="en-GB" smtClean="0"/>
              <a:t>‹#›</a:t>
            </a:fld>
            <a:endParaRPr lang="en-GB"/>
          </a:p>
        </p:txBody>
      </p:sp>
    </p:spTree>
    <p:extLst>
      <p:ext uri="{BB962C8B-B14F-4D97-AF65-F5344CB8AC3E}">
        <p14:creationId xmlns:p14="http://schemas.microsoft.com/office/powerpoint/2010/main" val="402040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5534415D-97B2-0994-7345-0B8F6FC1A7F6}"/>
            </a:ext>
          </a:extLst>
        </p:cNvPr>
        <p:cNvGrpSpPr/>
        <p:nvPr/>
      </p:nvGrpSpPr>
      <p:grpSpPr>
        <a:xfrm>
          <a:off x="0" y="0"/>
          <a:ext cx="0" cy="0"/>
          <a:chOff x="0" y="0"/>
          <a:chExt cx="0" cy="0"/>
        </a:xfrm>
      </p:grpSpPr>
      <p:sp>
        <p:nvSpPr>
          <p:cNvPr id="60" name="Google Shape;60;p2:notes">
            <a:extLst>
              <a:ext uri="{FF2B5EF4-FFF2-40B4-BE49-F238E27FC236}">
                <a16:creationId xmlns:a16="http://schemas.microsoft.com/office/drawing/2014/main" id="{DC0CCDCD-ED03-6B05-C4BB-0F917B9218A1}"/>
              </a:ext>
            </a:extLst>
          </p:cNvPr>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a:extLst>
              <a:ext uri="{FF2B5EF4-FFF2-40B4-BE49-F238E27FC236}">
                <a16:creationId xmlns:a16="http://schemas.microsoft.com/office/drawing/2014/main" id="{7699DAEF-399F-332F-B41A-02B26A47CA00}"/>
              </a:ext>
            </a:extLst>
          </p:cNvPr>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B0D0074A-0191-D7C3-9FDA-5E3DA1C684EE}"/>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4C283CF4-A73F-7519-CA9F-6E6EF319FFB0}"/>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49225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7F945C4-D797-2B03-4DA5-1B35F78D79E4}"/>
            </a:ext>
          </a:extLst>
        </p:cNvPr>
        <p:cNvGrpSpPr/>
        <p:nvPr/>
      </p:nvGrpSpPr>
      <p:grpSpPr>
        <a:xfrm>
          <a:off x="0" y="0"/>
          <a:ext cx="0" cy="0"/>
          <a:chOff x="0" y="0"/>
          <a:chExt cx="0" cy="0"/>
        </a:xfrm>
      </p:grpSpPr>
      <p:sp>
        <p:nvSpPr>
          <p:cNvPr id="167" name="Google Shape;167;p5:notes">
            <a:extLst>
              <a:ext uri="{FF2B5EF4-FFF2-40B4-BE49-F238E27FC236}">
                <a16:creationId xmlns:a16="http://schemas.microsoft.com/office/drawing/2014/main" id="{7AB686CE-8D26-B235-8B7D-A6C99DC7949D}"/>
              </a:ext>
            </a:extLst>
          </p:cNvPr>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a:extLst>
              <a:ext uri="{FF2B5EF4-FFF2-40B4-BE49-F238E27FC236}">
                <a16:creationId xmlns:a16="http://schemas.microsoft.com/office/drawing/2014/main" id="{429673CF-7DD4-427A-5F12-0C9A7511614B}"/>
              </a:ext>
            </a:extLst>
          </p:cNvPr>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7F5DF6B-4433-E7B4-5928-B08E3B53D118}"/>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11</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E23A1341-942F-ACC9-6721-244114F53204}"/>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12872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18: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3</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4</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31060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65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6</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50946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5A0C45E4-7E09-DF52-FA89-318E591592B8}"/>
            </a:ext>
          </a:extLst>
        </p:cNvPr>
        <p:cNvGrpSpPr/>
        <p:nvPr/>
      </p:nvGrpSpPr>
      <p:grpSpPr>
        <a:xfrm>
          <a:off x="0" y="0"/>
          <a:ext cx="0" cy="0"/>
          <a:chOff x="0" y="0"/>
          <a:chExt cx="0" cy="0"/>
        </a:xfrm>
      </p:grpSpPr>
      <p:sp>
        <p:nvSpPr>
          <p:cNvPr id="167" name="Google Shape;167;p5:notes">
            <a:extLst>
              <a:ext uri="{FF2B5EF4-FFF2-40B4-BE49-F238E27FC236}">
                <a16:creationId xmlns:a16="http://schemas.microsoft.com/office/drawing/2014/main" id="{F9D5C62E-150F-1A1D-1A2F-C8AFAB033926}"/>
              </a:ext>
            </a:extLst>
          </p:cNvPr>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a:extLst>
              <a:ext uri="{FF2B5EF4-FFF2-40B4-BE49-F238E27FC236}">
                <a16:creationId xmlns:a16="http://schemas.microsoft.com/office/drawing/2014/main" id="{8795269E-9299-D3A5-DFC5-C9794FFF0706}"/>
              </a:ext>
            </a:extLst>
          </p:cNvPr>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294EF3AC-7443-811F-B22B-6A04EB122752}"/>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7</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CF9AF093-966F-D5CD-D4C6-84A68716B50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5155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CADEC8E-4DDA-1D5B-9B48-24C2409CF48E}"/>
            </a:ext>
          </a:extLst>
        </p:cNvPr>
        <p:cNvGrpSpPr/>
        <p:nvPr/>
      </p:nvGrpSpPr>
      <p:grpSpPr>
        <a:xfrm>
          <a:off x="0" y="0"/>
          <a:ext cx="0" cy="0"/>
          <a:chOff x="0" y="0"/>
          <a:chExt cx="0" cy="0"/>
        </a:xfrm>
      </p:grpSpPr>
      <p:sp>
        <p:nvSpPr>
          <p:cNvPr id="167" name="Google Shape;167;p5:notes">
            <a:extLst>
              <a:ext uri="{FF2B5EF4-FFF2-40B4-BE49-F238E27FC236}">
                <a16:creationId xmlns:a16="http://schemas.microsoft.com/office/drawing/2014/main" id="{2878EF28-FFE0-F3D4-4A4F-A2080781C8F5}"/>
              </a:ext>
            </a:extLst>
          </p:cNvPr>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a:extLst>
              <a:ext uri="{FF2B5EF4-FFF2-40B4-BE49-F238E27FC236}">
                <a16:creationId xmlns:a16="http://schemas.microsoft.com/office/drawing/2014/main" id="{3EDEBA1D-5C5E-DA2B-0C6C-A99A41E4FAC6}"/>
              </a:ext>
            </a:extLst>
          </p:cNvPr>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974C45D8-084D-E19B-4405-38539D62C9A5}"/>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8</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3804BA60-D3D5-DBDD-A5E5-DFD6BB19830C}"/>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49893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BA9CC7F9-C293-88A9-3B1A-07D83065F98A}"/>
            </a:ext>
          </a:extLst>
        </p:cNvPr>
        <p:cNvGrpSpPr/>
        <p:nvPr/>
      </p:nvGrpSpPr>
      <p:grpSpPr>
        <a:xfrm>
          <a:off x="0" y="0"/>
          <a:ext cx="0" cy="0"/>
          <a:chOff x="0" y="0"/>
          <a:chExt cx="0" cy="0"/>
        </a:xfrm>
      </p:grpSpPr>
      <p:sp>
        <p:nvSpPr>
          <p:cNvPr id="167" name="Google Shape;167;p5:notes">
            <a:extLst>
              <a:ext uri="{FF2B5EF4-FFF2-40B4-BE49-F238E27FC236}">
                <a16:creationId xmlns:a16="http://schemas.microsoft.com/office/drawing/2014/main" id="{2A1EBC3F-C3EA-E026-0040-2FE8A6320845}"/>
              </a:ext>
            </a:extLst>
          </p:cNvPr>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a:extLst>
              <a:ext uri="{FF2B5EF4-FFF2-40B4-BE49-F238E27FC236}">
                <a16:creationId xmlns:a16="http://schemas.microsoft.com/office/drawing/2014/main" id="{B1A53E1C-E31E-FEA0-CF88-796BD5D95AF5}"/>
              </a:ext>
            </a:extLst>
          </p:cNvPr>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CDF599B2-2C7F-2F1E-32B9-34C85DF2C65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9</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A0C4019E-5D8E-77C3-6304-FEE3A90B20DF}"/>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10215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B528F3B8-EDB9-CC5C-C56A-449C3CE312A7}"/>
            </a:ext>
          </a:extLst>
        </p:cNvPr>
        <p:cNvGrpSpPr/>
        <p:nvPr/>
      </p:nvGrpSpPr>
      <p:grpSpPr>
        <a:xfrm>
          <a:off x="0" y="0"/>
          <a:ext cx="0" cy="0"/>
          <a:chOff x="0" y="0"/>
          <a:chExt cx="0" cy="0"/>
        </a:xfrm>
      </p:grpSpPr>
      <p:sp>
        <p:nvSpPr>
          <p:cNvPr id="167" name="Google Shape;167;p5:notes">
            <a:extLst>
              <a:ext uri="{FF2B5EF4-FFF2-40B4-BE49-F238E27FC236}">
                <a16:creationId xmlns:a16="http://schemas.microsoft.com/office/drawing/2014/main" id="{14E91080-B3FA-069C-F781-6C64E118141E}"/>
              </a:ext>
            </a:extLst>
          </p:cNvPr>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a:extLst>
              <a:ext uri="{FF2B5EF4-FFF2-40B4-BE49-F238E27FC236}">
                <a16:creationId xmlns:a16="http://schemas.microsoft.com/office/drawing/2014/main" id="{56D42520-556F-2398-F6DF-FEEA0DDC970E}"/>
              </a:ext>
            </a:extLst>
          </p:cNvPr>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6C597F21-89F7-F516-469B-3BB642543DF7}"/>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10</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E28544E0-AF59-7656-3438-67616C6A76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13568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6" y="2344483"/>
            <a:ext cx="9089391"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1" y="4235196"/>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17" name="bk object 17"/>
          <p:cNvSpPr/>
          <p:nvPr/>
        </p:nvSpPr>
        <p:spPr>
          <a:xfrm>
            <a:off x="1803175"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20"/>
            <a:ext cx="5853430" cy="215406"/>
          </a:xfrm>
        </p:spPr>
        <p:txBody>
          <a:bodyPr lIns="0" tIns="0" rIns="0" bIns="0"/>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sz="half" idx="2"/>
          </p:nvPr>
        </p:nvSpPr>
        <p:spPr>
          <a:xfrm>
            <a:off x="534671" y="173945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2" y="173945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77"/>
          </a:xfrm>
          <a:prstGeom prst="rect">
            <a:avLst/>
          </a:prstGeom>
        </p:spPr>
        <p:txBody>
          <a:bodyPr wrap="square" lIns="0" tIns="0" rIns="0" bIns="0">
            <a:spAutoFit/>
          </a:bodyPr>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19"/>
            <a:ext cx="5853430" cy="215444"/>
          </a:xfrm>
          <a:prstGeom prst="rect">
            <a:avLst/>
          </a:prstGeom>
        </p:spPr>
        <p:txBody>
          <a:bodyPr wrap="square" lIns="0" tIns="0" rIns="0" bIns="0">
            <a:spAutoFit/>
          </a:bodyPr>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a:xfrm>
            <a:off x="3635756" y="7033450"/>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69" y="7033450"/>
            <a:ext cx="245948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3/4/2024</a:t>
            </a:fld>
            <a:endParaRPr lang="en-US"/>
          </a:p>
        </p:txBody>
      </p:sp>
      <p:sp>
        <p:nvSpPr>
          <p:cNvPr id="6" name="Holder 6"/>
          <p:cNvSpPr>
            <a:spLocks noGrp="1"/>
          </p:cNvSpPr>
          <p:nvPr>
            <p:ph type="sldNum" sz="quarter" idx="7"/>
          </p:nvPr>
        </p:nvSpPr>
        <p:spPr>
          <a:xfrm>
            <a:off x="7699248" y="7033450"/>
            <a:ext cx="245948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bodyStyle>
    <p:other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nc/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lickr.com/photos/32734523@N08/3101342419" TargetMode="External"/><Relationship Id="rId5" Type="http://schemas.openxmlformats.org/officeDocument/2006/relationships/image" Target="../media/image19.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aromaterapiaintegralvalencia.blogspot.com/2017/03/vetiver-enraizamiento-y-serenidad.html" TargetMode="External"/><Relationship Id="rId5" Type="http://schemas.openxmlformats.org/officeDocument/2006/relationships/image" Target="../media/image21.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commons.wikimedia.org/wiki/File:Asia_laea_relief_location_map.jpg" TargetMode="External"/><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oto.wuestenigel.com/ground-turmeric-and-ginger-with-cinnamon-sticks-and-nutmeg/" TargetMode="External"/><Relationship Id="rId5" Type="http://schemas.openxmlformats.org/officeDocument/2006/relationships/image" Target="../media/image17.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publicdomainpictures.net/view-image.php?image=328525&amp;picture=detail-cerstveho-korene-zazvoru" TargetMode="External"/><Relationship Id="rId5" Type="http://schemas.openxmlformats.org/officeDocument/2006/relationships/image" Target="../media/image18.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nc/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lickr.com/photos/32734523@N08/3101342419" TargetMode="External"/><Relationship Id="rId5" Type="http://schemas.openxmlformats.org/officeDocument/2006/relationships/image" Target="../media/image19.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nc/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orestryimages.org/browse/detail.cfm?imgnum=5428100" TargetMode="External"/><Relationship Id="rId5" Type="http://schemas.openxmlformats.org/officeDocument/2006/relationships/image" Target="../media/image2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sp>
        <p:nvSpPr>
          <p:cNvPr id="55" name="object 30"/>
          <p:cNvSpPr txBox="1"/>
          <p:nvPr/>
        </p:nvSpPr>
        <p:spPr>
          <a:xfrm>
            <a:off x="927100" y="2485722"/>
            <a:ext cx="8725125" cy="912942"/>
          </a:xfrm>
          <a:prstGeom prst="rect">
            <a:avLst/>
          </a:prstGeom>
        </p:spPr>
        <p:txBody>
          <a:bodyPr vert="horz" wrap="square" lIns="0" tIns="83820" rIns="0" bIns="0" rtlCol="0">
            <a:spAutoFit/>
          </a:bodyPr>
          <a:lstStyle/>
          <a:p>
            <a:pPr algn="ctr">
              <a:spcBef>
                <a:spcPts val="660"/>
              </a:spcBef>
            </a:pPr>
            <a:endParaRPr lang="en-GB" sz="1600" spc="-5" dirty="0">
              <a:latin typeface="Lato"/>
              <a:cs typeface="Lato"/>
            </a:endParaRPr>
          </a:p>
          <a:p>
            <a:pPr algn="ctr">
              <a:spcBef>
                <a:spcPts val="660"/>
              </a:spcBef>
            </a:pPr>
            <a:endParaRPr sz="3199" dirty="0">
              <a:latin typeface="Lato"/>
              <a:cs typeface="Lato"/>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
        <p:nvSpPr>
          <p:cNvPr id="2" name="Rectangle 1">
            <a:extLst>
              <a:ext uri="{FF2B5EF4-FFF2-40B4-BE49-F238E27FC236}">
                <a16:creationId xmlns:a16="http://schemas.microsoft.com/office/drawing/2014/main" id="{E989717F-5329-8A43-72E1-D379786EE46E}"/>
              </a:ext>
            </a:extLst>
          </p:cNvPr>
          <p:cNvSpPr/>
          <p:nvPr/>
        </p:nvSpPr>
        <p:spPr>
          <a:xfrm>
            <a:off x="2937399" y="3248025"/>
            <a:ext cx="4704525"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dirty="0">
                <a:ln w="0"/>
                <a:effectLst>
                  <a:outerShdw blurRad="38100" dist="19050" dir="2700000" algn="tl" rotWithShape="0">
                    <a:schemeClr val="dk1">
                      <a:alpha val="40000"/>
                    </a:schemeClr>
                  </a:outerShdw>
                </a:effectLst>
              </a:rPr>
              <a:t>Essential Oils from Asia </a:t>
            </a:r>
          </a:p>
          <a:p>
            <a:pPr algn="ctr"/>
            <a:r>
              <a:rPr lang="en-US" sz="3600" dirty="0">
                <a:ln w="0"/>
                <a:effectLst>
                  <a:outerShdw blurRad="38100" dist="19050" dir="2700000" algn="tl" rotWithShape="0">
                    <a:schemeClr val="dk1">
                      <a:alpha val="40000"/>
                    </a:schemeClr>
                  </a:outerShdw>
                </a:effectLst>
              </a:rPr>
              <a:t>With Louise Mac</a:t>
            </a:r>
          </a:p>
        </p:txBody>
      </p:sp>
    </p:spTree>
    <p:extLst>
      <p:ext uri="{BB962C8B-B14F-4D97-AF65-F5344CB8AC3E}">
        <p14:creationId xmlns:p14="http://schemas.microsoft.com/office/powerpoint/2010/main" val="51675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848CA82D-B204-B653-4848-4AB8377A9845}"/>
            </a:ext>
          </a:extLst>
        </p:cNvPr>
        <p:cNvGrpSpPr/>
        <p:nvPr/>
      </p:nvGrpSpPr>
      <p:grpSpPr>
        <a:xfrm>
          <a:off x="0" y="0"/>
          <a:ext cx="0" cy="0"/>
          <a:chOff x="0" y="0"/>
          <a:chExt cx="0" cy="0"/>
        </a:xfrm>
      </p:grpSpPr>
      <p:sp>
        <p:nvSpPr>
          <p:cNvPr id="170" name="Google Shape;170;p11">
            <a:extLst>
              <a:ext uri="{FF2B5EF4-FFF2-40B4-BE49-F238E27FC236}">
                <a16:creationId xmlns:a16="http://schemas.microsoft.com/office/drawing/2014/main" id="{7A1C5135-DED6-BD69-CD70-A04E5B88EAF8}"/>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a:extLst>
              <a:ext uri="{FF2B5EF4-FFF2-40B4-BE49-F238E27FC236}">
                <a16:creationId xmlns:a16="http://schemas.microsoft.com/office/drawing/2014/main" id="{306E550F-7564-776A-0200-0DFFE803D7B5}"/>
              </a:ext>
            </a:extLst>
          </p:cNvPr>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a:extLst>
              <a:ext uri="{FF2B5EF4-FFF2-40B4-BE49-F238E27FC236}">
                <a16:creationId xmlns:a16="http://schemas.microsoft.com/office/drawing/2014/main" id="{E2CC4A0E-8F7D-A630-5F9D-119E433F1C63}"/>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a:extLst>
              <a:ext uri="{FF2B5EF4-FFF2-40B4-BE49-F238E27FC236}">
                <a16:creationId xmlns:a16="http://schemas.microsoft.com/office/drawing/2014/main" id="{7ABCEB50-68EC-2E9E-0A06-BCB30F19B341}"/>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a:extLst>
              <a:ext uri="{FF2B5EF4-FFF2-40B4-BE49-F238E27FC236}">
                <a16:creationId xmlns:a16="http://schemas.microsoft.com/office/drawing/2014/main" id="{0407456E-401B-E31E-AB30-182105F19CD4}"/>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a:extLst>
              <a:ext uri="{FF2B5EF4-FFF2-40B4-BE49-F238E27FC236}">
                <a16:creationId xmlns:a16="http://schemas.microsoft.com/office/drawing/2014/main" id="{E7D2406C-4297-403D-2E33-7ACC5695483A}"/>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a:extLst>
              <a:ext uri="{FF2B5EF4-FFF2-40B4-BE49-F238E27FC236}">
                <a16:creationId xmlns:a16="http://schemas.microsoft.com/office/drawing/2014/main" id="{FF6AE200-98C8-134E-EBE3-596C395CF4F7}"/>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a:extLst>
              <a:ext uri="{FF2B5EF4-FFF2-40B4-BE49-F238E27FC236}">
                <a16:creationId xmlns:a16="http://schemas.microsoft.com/office/drawing/2014/main" id="{D254E763-0163-8DED-BD27-3BE673957DEF}"/>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a:extLst>
              <a:ext uri="{FF2B5EF4-FFF2-40B4-BE49-F238E27FC236}">
                <a16:creationId xmlns:a16="http://schemas.microsoft.com/office/drawing/2014/main" id="{1D386BF4-311F-1EBD-BD3D-474E556F8847}"/>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a:extLst>
              <a:ext uri="{FF2B5EF4-FFF2-40B4-BE49-F238E27FC236}">
                <a16:creationId xmlns:a16="http://schemas.microsoft.com/office/drawing/2014/main" id="{B4B6231C-7AB4-E5BF-50BC-1C713CE453C5}"/>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a:extLst>
              <a:ext uri="{FF2B5EF4-FFF2-40B4-BE49-F238E27FC236}">
                <a16:creationId xmlns:a16="http://schemas.microsoft.com/office/drawing/2014/main" id="{405834E5-329F-17F2-BA77-463CD68AC8BB}"/>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a:extLst>
              <a:ext uri="{FF2B5EF4-FFF2-40B4-BE49-F238E27FC236}">
                <a16:creationId xmlns:a16="http://schemas.microsoft.com/office/drawing/2014/main" id="{3BE2C96A-F163-889B-78C9-24D98776541A}"/>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a:extLst>
              <a:ext uri="{FF2B5EF4-FFF2-40B4-BE49-F238E27FC236}">
                <a16:creationId xmlns:a16="http://schemas.microsoft.com/office/drawing/2014/main" id="{C9160917-6602-B9AD-A41A-5B77488C5670}"/>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a:extLst>
              <a:ext uri="{FF2B5EF4-FFF2-40B4-BE49-F238E27FC236}">
                <a16:creationId xmlns:a16="http://schemas.microsoft.com/office/drawing/2014/main" id="{76716862-1286-6689-E850-CAF8A7954408}"/>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a:extLst>
              <a:ext uri="{FF2B5EF4-FFF2-40B4-BE49-F238E27FC236}">
                <a16:creationId xmlns:a16="http://schemas.microsoft.com/office/drawing/2014/main" id="{322C78CB-606A-CF3A-93D9-36FD445B10BE}"/>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a:extLst>
              <a:ext uri="{FF2B5EF4-FFF2-40B4-BE49-F238E27FC236}">
                <a16:creationId xmlns:a16="http://schemas.microsoft.com/office/drawing/2014/main" id="{5AD49C67-D57A-69A6-59DB-A32D7E1C1A11}"/>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a:extLst>
              <a:ext uri="{FF2B5EF4-FFF2-40B4-BE49-F238E27FC236}">
                <a16:creationId xmlns:a16="http://schemas.microsoft.com/office/drawing/2014/main" id="{89607A03-BCB0-3CC7-2065-8F2A4383894B}"/>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a:extLst>
              <a:ext uri="{FF2B5EF4-FFF2-40B4-BE49-F238E27FC236}">
                <a16:creationId xmlns:a16="http://schemas.microsoft.com/office/drawing/2014/main" id="{B6FF4599-DAFC-848A-C331-183042F18F9B}"/>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a:extLst>
              <a:ext uri="{FF2B5EF4-FFF2-40B4-BE49-F238E27FC236}">
                <a16:creationId xmlns:a16="http://schemas.microsoft.com/office/drawing/2014/main" id="{728D3820-1F6E-8FC9-5791-617C69CE37BF}"/>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a:extLst>
              <a:ext uri="{FF2B5EF4-FFF2-40B4-BE49-F238E27FC236}">
                <a16:creationId xmlns:a16="http://schemas.microsoft.com/office/drawing/2014/main" id="{520AC3A8-EF60-B0BB-8A03-7A0C350D4416}"/>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a:extLst>
              <a:ext uri="{FF2B5EF4-FFF2-40B4-BE49-F238E27FC236}">
                <a16:creationId xmlns:a16="http://schemas.microsoft.com/office/drawing/2014/main" id="{D83A676B-FBE2-6E85-94B8-840789DA90DE}"/>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a:extLst>
              <a:ext uri="{FF2B5EF4-FFF2-40B4-BE49-F238E27FC236}">
                <a16:creationId xmlns:a16="http://schemas.microsoft.com/office/drawing/2014/main" id="{CEADC79B-D83C-7A8F-F7E5-B9C5A7329E14}"/>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a:extLst>
              <a:ext uri="{FF2B5EF4-FFF2-40B4-BE49-F238E27FC236}">
                <a16:creationId xmlns:a16="http://schemas.microsoft.com/office/drawing/2014/main" id="{CD6C9F9B-07F1-C33A-904D-39D9A027FBCF}"/>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a:extLst>
              <a:ext uri="{FF2B5EF4-FFF2-40B4-BE49-F238E27FC236}">
                <a16:creationId xmlns:a16="http://schemas.microsoft.com/office/drawing/2014/main" id="{F3118568-41C5-753B-B2A8-5739E4A2B202}"/>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a:extLst>
              <a:ext uri="{FF2B5EF4-FFF2-40B4-BE49-F238E27FC236}">
                <a16:creationId xmlns:a16="http://schemas.microsoft.com/office/drawing/2014/main" id="{0972EEFC-EC92-BA48-D063-4AAC6B6E1224}"/>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a:extLst>
              <a:ext uri="{FF2B5EF4-FFF2-40B4-BE49-F238E27FC236}">
                <a16:creationId xmlns:a16="http://schemas.microsoft.com/office/drawing/2014/main" id="{325B79F9-5CBA-AF7F-6547-1EC5589AF600}"/>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a:extLst>
              <a:ext uri="{FF2B5EF4-FFF2-40B4-BE49-F238E27FC236}">
                <a16:creationId xmlns:a16="http://schemas.microsoft.com/office/drawing/2014/main" id="{BD19CAC8-46E3-F0FE-7A72-2383C3579740}"/>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a:extLst>
              <a:ext uri="{FF2B5EF4-FFF2-40B4-BE49-F238E27FC236}">
                <a16:creationId xmlns:a16="http://schemas.microsoft.com/office/drawing/2014/main" id="{2D885702-71CD-C23C-1EAA-4C3A4C70C128}"/>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a:extLst>
              <a:ext uri="{FF2B5EF4-FFF2-40B4-BE49-F238E27FC236}">
                <a16:creationId xmlns:a16="http://schemas.microsoft.com/office/drawing/2014/main" id="{3F977048-AAD6-3542-6B35-A0D2B21AF88C}"/>
              </a:ext>
            </a:extLst>
          </p:cNvPr>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Patchouli</a:t>
            </a:r>
            <a:br>
              <a:rPr lang="en-GB" sz="3200" dirty="0"/>
            </a:br>
            <a:r>
              <a:rPr lang="en-GB" sz="2400" b="0" i="1" dirty="0"/>
              <a:t>(</a:t>
            </a:r>
            <a:r>
              <a:rPr lang="en-GB" sz="2400" b="0" i="1" dirty="0" err="1"/>
              <a:t>Pogostemon</a:t>
            </a:r>
            <a:r>
              <a:rPr lang="en-GB" sz="2400" b="0" i="1" dirty="0"/>
              <a:t> </a:t>
            </a:r>
            <a:r>
              <a:rPr lang="en-GB" sz="2400" b="0" i="1" dirty="0" err="1"/>
              <a:t>cablin</a:t>
            </a:r>
            <a:r>
              <a:rPr lang="en-GB" sz="2400" b="0" i="1" dirty="0"/>
              <a:t>)</a:t>
            </a:r>
            <a:br>
              <a:rPr lang="en-GB" sz="2400" b="0" i="1" dirty="0"/>
            </a:br>
            <a:endParaRPr sz="3200" b="0" i="1" dirty="0"/>
          </a:p>
        </p:txBody>
      </p:sp>
      <p:sp>
        <p:nvSpPr>
          <p:cNvPr id="200" name="Google Shape;200;p11">
            <a:extLst>
              <a:ext uri="{FF2B5EF4-FFF2-40B4-BE49-F238E27FC236}">
                <a16:creationId xmlns:a16="http://schemas.microsoft.com/office/drawing/2014/main" id="{3D91ACE1-1487-7556-B3DF-C7AFCCF347BA}"/>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March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BDED167A-D5DF-6B58-0193-C1B269993048}"/>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2031" r="4203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6256B5-774D-2BD1-4E26-A18042493A56}"/>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s://www.flickr.com/photos/32734523@N08/3101342419"/>
              </a:rPr>
              <a:t>This Photo</a:t>
            </a:r>
            <a:r>
              <a:rPr lang="en-GB" sz="900"/>
              <a:t> by Unknown Author is licensed under </a:t>
            </a:r>
            <a:r>
              <a:rPr lang="en-GB" sz="900">
                <a:hlinkClick r:id="rId7" tooltip="https://creativecommons.org/licenses/by-nc/3.0/"/>
              </a:rPr>
              <a:t>CC BY-NC</a:t>
            </a:r>
            <a:endParaRPr lang="en-GB" sz="900"/>
          </a:p>
        </p:txBody>
      </p:sp>
      <p:sp>
        <p:nvSpPr>
          <p:cNvPr id="3" name="TextBox 2">
            <a:extLst>
              <a:ext uri="{FF2B5EF4-FFF2-40B4-BE49-F238E27FC236}">
                <a16:creationId xmlns:a16="http://schemas.microsoft.com/office/drawing/2014/main" id="{9790CDAD-291C-8F1C-519E-9A0D4C059539}"/>
              </a:ext>
            </a:extLst>
          </p:cNvPr>
          <p:cNvSpPr txBox="1"/>
          <p:nvPr/>
        </p:nvSpPr>
        <p:spPr>
          <a:xfrm>
            <a:off x="2018829" y="1478239"/>
            <a:ext cx="6324594" cy="489364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A very grounding base note oil that also has great benefits for the skin.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Inhalation of patchouli essential oil </a:t>
            </a:r>
            <a:r>
              <a:rPr lang="en-US" sz="2400" dirty="0" err="1">
                <a:latin typeface="Lato" panose="020F0502020204030203" pitchFamily="34" charset="0"/>
                <a:ea typeface="Lato" panose="020F0502020204030203" pitchFamily="34" charset="0"/>
                <a:cs typeface="Lato" panose="020F0502020204030203" pitchFamily="34" charset="0"/>
              </a:rPr>
              <a:t>vapour</a:t>
            </a:r>
            <a:r>
              <a:rPr lang="en-US" sz="2400" dirty="0">
                <a:latin typeface="Lato" panose="020F0502020204030203" pitchFamily="34" charset="0"/>
                <a:ea typeface="Lato" panose="020F0502020204030203" pitchFamily="34" charset="0"/>
                <a:cs typeface="Lato" panose="020F0502020204030203" pitchFamily="34" charset="0"/>
              </a:rPr>
              <a:t> was associated with a 40% decrease in sympathetic nervous system activity in one study on 43 healthy women (Haze, Sakai and </a:t>
            </a:r>
            <a:r>
              <a:rPr lang="en-US" sz="2400" dirty="0" err="1">
                <a:latin typeface="Lato" panose="020F0502020204030203" pitchFamily="34" charset="0"/>
                <a:ea typeface="Lato" panose="020F0502020204030203" pitchFamily="34" charset="0"/>
                <a:cs typeface="Lato" panose="020F0502020204030203" pitchFamily="34" charset="0"/>
              </a:rPr>
              <a:t>Gozu</a:t>
            </a:r>
            <a:r>
              <a:rPr lang="en-US" sz="2400" dirty="0">
                <a:latin typeface="Lato" panose="020F0502020204030203" pitchFamily="34" charset="0"/>
                <a:ea typeface="Lato" panose="020F0502020204030203" pitchFamily="34" charset="0"/>
                <a:cs typeface="Lato" panose="020F0502020204030203" pitchFamily="34" charset="0"/>
              </a:rPr>
              <a:t>, 2002).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This suggests that patchouli oil is relaxing as elevations in sympathetic nervous system activity is associated with stress. </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587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BFED83B-082C-72F9-A4F0-03DA1E27A0B1}"/>
            </a:ext>
          </a:extLst>
        </p:cNvPr>
        <p:cNvGrpSpPr/>
        <p:nvPr/>
      </p:nvGrpSpPr>
      <p:grpSpPr>
        <a:xfrm>
          <a:off x="0" y="0"/>
          <a:ext cx="0" cy="0"/>
          <a:chOff x="0" y="0"/>
          <a:chExt cx="0" cy="0"/>
        </a:xfrm>
      </p:grpSpPr>
      <p:sp>
        <p:nvSpPr>
          <p:cNvPr id="170" name="Google Shape;170;p11">
            <a:extLst>
              <a:ext uri="{FF2B5EF4-FFF2-40B4-BE49-F238E27FC236}">
                <a16:creationId xmlns:a16="http://schemas.microsoft.com/office/drawing/2014/main" id="{A817F4A5-7B70-B961-9512-5E3D2ACCE9F4}"/>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a:extLst>
              <a:ext uri="{FF2B5EF4-FFF2-40B4-BE49-F238E27FC236}">
                <a16:creationId xmlns:a16="http://schemas.microsoft.com/office/drawing/2014/main" id="{3EE36991-E8FC-AB3A-DCDD-86EC3EDA1F4C}"/>
              </a:ext>
            </a:extLst>
          </p:cNvPr>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a:extLst>
              <a:ext uri="{FF2B5EF4-FFF2-40B4-BE49-F238E27FC236}">
                <a16:creationId xmlns:a16="http://schemas.microsoft.com/office/drawing/2014/main" id="{CAAF7463-FEEF-032B-5B74-1C8EB753E738}"/>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a:extLst>
              <a:ext uri="{FF2B5EF4-FFF2-40B4-BE49-F238E27FC236}">
                <a16:creationId xmlns:a16="http://schemas.microsoft.com/office/drawing/2014/main" id="{818BED6C-022A-DA2D-B797-C67C5D266BA1}"/>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a:extLst>
              <a:ext uri="{FF2B5EF4-FFF2-40B4-BE49-F238E27FC236}">
                <a16:creationId xmlns:a16="http://schemas.microsoft.com/office/drawing/2014/main" id="{503FFA57-ED29-3D03-FB9D-BF831787C87B}"/>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a:extLst>
              <a:ext uri="{FF2B5EF4-FFF2-40B4-BE49-F238E27FC236}">
                <a16:creationId xmlns:a16="http://schemas.microsoft.com/office/drawing/2014/main" id="{D32C6B83-2769-6BBA-0B47-29693CBFAF53}"/>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a:extLst>
              <a:ext uri="{FF2B5EF4-FFF2-40B4-BE49-F238E27FC236}">
                <a16:creationId xmlns:a16="http://schemas.microsoft.com/office/drawing/2014/main" id="{04C49360-A17B-E074-9E57-26233688ACDF}"/>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a:extLst>
              <a:ext uri="{FF2B5EF4-FFF2-40B4-BE49-F238E27FC236}">
                <a16:creationId xmlns:a16="http://schemas.microsoft.com/office/drawing/2014/main" id="{AE6E5183-5EB4-D3B1-FBC7-F5337CEFCD3D}"/>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a:extLst>
              <a:ext uri="{FF2B5EF4-FFF2-40B4-BE49-F238E27FC236}">
                <a16:creationId xmlns:a16="http://schemas.microsoft.com/office/drawing/2014/main" id="{A08FCCD1-D287-5263-175D-7F791849A550}"/>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a:extLst>
              <a:ext uri="{FF2B5EF4-FFF2-40B4-BE49-F238E27FC236}">
                <a16:creationId xmlns:a16="http://schemas.microsoft.com/office/drawing/2014/main" id="{0C6A2858-7E86-02C0-A328-D67A9164CBF6}"/>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a:extLst>
              <a:ext uri="{FF2B5EF4-FFF2-40B4-BE49-F238E27FC236}">
                <a16:creationId xmlns:a16="http://schemas.microsoft.com/office/drawing/2014/main" id="{5CD9A20F-F9F1-0CD6-D098-B49EB878F613}"/>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a:extLst>
              <a:ext uri="{FF2B5EF4-FFF2-40B4-BE49-F238E27FC236}">
                <a16:creationId xmlns:a16="http://schemas.microsoft.com/office/drawing/2014/main" id="{1A48B7E0-CF41-183A-7B7C-AB6A5B8D153A}"/>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a:extLst>
              <a:ext uri="{FF2B5EF4-FFF2-40B4-BE49-F238E27FC236}">
                <a16:creationId xmlns:a16="http://schemas.microsoft.com/office/drawing/2014/main" id="{C4FC251D-9F75-CFEC-FE82-5E94173A9C7A}"/>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a:extLst>
              <a:ext uri="{FF2B5EF4-FFF2-40B4-BE49-F238E27FC236}">
                <a16:creationId xmlns:a16="http://schemas.microsoft.com/office/drawing/2014/main" id="{783AF934-B995-31D9-67E6-24FE4F4FEA2E}"/>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a:extLst>
              <a:ext uri="{FF2B5EF4-FFF2-40B4-BE49-F238E27FC236}">
                <a16:creationId xmlns:a16="http://schemas.microsoft.com/office/drawing/2014/main" id="{BDFA6658-DB7C-11F6-B696-1DA81415EBA5}"/>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a:extLst>
              <a:ext uri="{FF2B5EF4-FFF2-40B4-BE49-F238E27FC236}">
                <a16:creationId xmlns:a16="http://schemas.microsoft.com/office/drawing/2014/main" id="{0A18C5A5-966E-502F-43DF-BDC8B1633D1C}"/>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a:extLst>
              <a:ext uri="{FF2B5EF4-FFF2-40B4-BE49-F238E27FC236}">
                <a16:creationId xmlns:a16="http://schemas.microsoft.com/office/drawing/2014/main" id="{17516480-BD9C-F6B2-3461-35140B4434A7}"/>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a:extLst>
              <a:ext uri="{FF2B5EF4-FFF2-40B4-BE49-F238E27FC236}">
                <a16:creationId xmlns:a16="http://schemas.microsoft.com/office/drawing/2014/main" id="{6AE85DB9-7204-E347-60DC-6B91DD720658}"/>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a:extLst>
              <a:ext uri="{FF2B5EF4-FFF2-40B4-BE49-F238E27FC236}">
                <a16:creationId xmlns:a16="http://schemas.microsoft.com/office/drawing/2014/main" id="{6AAB4AD3-6105-36EF-D130-CE458F3064B3}"/>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a:extLst>
              <a:ext uri="{FF2B5EF4-FFF2-40B4-BE49-F238E27FC236}">
                <a16:creationId xmlns:a16="http://schemas.microsoft.com/office/drawing/2014/main" id="{39C64ECB-9785-47F0-6C09-C8F44AA91F3B}"/>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a:extLst>
              <a:ext uri="{FF2B5EF4-FFF2-40B4-BE49-F238E27FC236}">
                <a16:creationId xmlns:a16="http://schemas.microsoft.com/office/drawing/2014/main" id="{2049CA2F-5928-AF1C-1F5E-1122A93EA25D}"/>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a:extLst>
              <a:ext uri="{FF2B5EF4-FFF2-40B4-BE49-F238E27FC236}">
                <a16:creationId xmlns:a16="http://schemas.microsoft.com/office/drawing/2014/main" id="{5F5D7305-3E12-4830-7C27-A5346A216108}"/>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a:extLst>
              <a:ext uri="{FF2B5EF4-FFF2-40B4-BE49-F238E27FC236}">
                <a16:creationId xmlns:a16="http://schemas.microsoft.com/office/drawing/2014/main" id="{59BB0D46-17E7-684D-4C14-EA8E9A9EAEA4}"/>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a:extLst>
              <a:ext uri="{FF2B5EF4-FFF2-40B4-BE49-F238E27FC236}">
                <a16:creationId xmlns:a16="http://schemas.microsoft.com/office/drawing/2014/main" id="{66D8BE62-9BD2-C031-9793-B374F7FD00E4}"/>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a:extLst>
              <a:ext uri="{FF2B5EF4-FFF2-40B4-BE49-F238E27FC236}">
                <a16:creationId xmlns:a16="http://schemas.microsoft.com/office/drawing/2014/main" id="{0B9D7959-7B3D-2979-7730-5FEF2B4305A3}"/>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a:extLst>
              <a:ext uri="{FF2B5EF4-FFF2-40B4-BE49-F238E27FC236}">
                <a16:creationId xmlns:a16="http://schemas.microsoft.com/office/drawing/2014/main" id="{3D84CF3A-7D65-F75B-DA2D-56F8F169EBEA}"/>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a:extLst>
              <a:ext uri="{FF2B5EF4-FFF2-40B4-BE49-F238E27FC236}">
                <a16:creationId xmlns:a16="http://schemas.microsoft.com/office/drawing/2014/main" id="{36702A15-65CF-7320-C39E-30762281712B}"/>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a:extLst>
              <a:ext uri="{FF2B5EF4-FFF2-40B4-BE49-F238E27FC236}">
                <a16:creationId xmlns:a16="http://schemas.microsoft.com/office/drawing/2014/main" id="{3BCB42C4-07E0-4620-6FB4-07D1E7691C6E}"/>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a:extLst>
              <a:ext uri="{FF2B5EF4-FFF2-40B4-BE49-F238E27FC236}">
                <a16:creationId xmlns:a16="http://schemas.microsoft.com/office/drawing/2014/main" id="{D288D144-878B-3DC3-E0DA-CBDCD194D25E}"/>
              </a:ext>
            </a:extLst>
          </p:cNvPr>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Vetiver</a:t>
            </a:r>
            <a:br>
              <a:rPr lang="en-GB" sz="3200" dirty="0"/>
            </a:br>
            <a:r>
              <a:rPr lang="en-GB" sz="2400" b="0" i="1" dirty="0"/>
              <a:t>(</a:t>
            </a:r>
            <a:r>
              <a:rPr lang="en-GB" sz="2400" b="0" i="1" dirty="0" err="1"/>
              <a:t>Vetiveria</a:t>
            </a:r>
            <a:r>
              <a:rPr lang="en-GB" sz="2400" b="0" i="1" dirty="0"/>
              <a:t> </a:t>
            </a:r>
            <a:r>
              <a:rPr lang="en-GB" sz="2400" b="0" i="1" dirty="0" err="1"/>
              <a:t>zizanioides</a:t>
            </a:r>
            <a:r>
              <a:rPr lang="en-GB" sz="2400" b="0" i="1" dirty="0"/>
              <a:t>)</a:t>
            </a:r>
            <a:br>
              <a:rPr lang="en-GB" sz="2400" b="0" i="1" dirty="0"/>
            </a:br>
            <a:endParaRPr sz="3200" b="0" i="1" dirty="0"/>
          </a:p>
        </p:txBody>
      </p:sp>
      <p:sp>
        <p:nvSpPr>
          <p:cNvPr id="200" name="Google Shape;200;p11">
            <a:extLst>
              <a:ext uri="{FF2B5EF4-FFF2-40B4-BE49-F238E27FC236}">
                <a16:creationId xmlns:a16="http://schemas.microsoft.com/office/drawing/2014/main" id="{3846337F-D89F-2525-B342-B38338161C11}"/>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March 2024</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a:extLst>
              <a:ext uri="{FF2B5EF4-FFF2-40B4-BE49-F238E27FC236}">
                <a16:creationId xmlns:a16="http://schemas.microsoft.com/office/drawing/2014/main" id="{5574CF2C-7157-87BB-BDAA-43E6E750BAA7}"/>
              </a:ext>
            </a:extLst>
          </p:cNvPr>
          <p:cNvSpPr txBox="1"/>
          <p:nvPr/>
        </p:nvSpPr>
        <p:spPr>
          <a:xfrm>
            <a:off x="2011234" y="1550793"/>
            <a:ext cx="666960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i="0" u="none" strike="noStrike" cap="none" dirty="0">
                <a:solidFill>
                  <a:srgbClr val="000000"/>
                </a:solidFill>
                <a:latin typeface="Lato"/>
                <a:ea typeface="Lato"/>
                <a:cs typeface="Lato"/>
                <a:sym typeface="Lato"/>
              </a:rPr>
              <a:t>An excellent oil for mental fatigue and busy minds.</a:t>
            </a:r>
          </a:p>
          <a:p>
            <a:pPr marL="0" marR="0" lvl="0" indent="0" algn="l" rtl="0">
              <a:lnSpc>
                <a:spcPct val="100000"/>
              </a:lnSpc>
              <a:spcBef>
                <a:spcPts val="0"/>
              </a:spcBef>
              <a:spcAft>
                <a:spcPts val="0"/>
              </a:spcAft>
              <a:buNone/>
            </a:pPr>
            <a:endParaRPr lang="en-US" sz="240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2400" i="0" u="none" strike="noStrike" cap="none" dirty="0">
                <a:solidFill>
                  <a:srgbClr val="000000"/>
                </a:solidFill>
                <a:latin typeface="Lato"/>
                <a:ea typeface="Lato"/>
                <a:cs typeface="Lato"/>
                <a:sym typeface="Lato"/>
              </a:rPr>
              <a:t>Native to Indonesia and Sri-</a:t>
            </a:r>
            <a:r>
              <a:rPr lang="en-US" sz="2400" i="0" u="none" strike="noStrike" cap="none" dirty="0" err="1">
                <a:solidFill>
                  <a:srgbClr val="000000"/>
                </a:solidFill>
                <a:latin typeface="Lato"/>
                <a:ea typeface="Lato"/>
                <a:cs typeface="Lato"/>
                <a:sym typeface="Lato"/>
              </a:rPr>
              <a:t>lanka</a:t>
            </a:r>
            <a:r>
              <a:rPr lang="en-US" sz="2400" i="0" u="none" strike="noStrike" cap="none" dirty="0">
                <a:solidFill>
                  <a:srgbClr val="000000"/>
                </a:solidFill>
                <a:latin typeface="Lato"/>
                <a:ea typeface="Lato"/>
                <a:cs typeface="Lato"/>
                <a:sym typeface="Lato"/>
              </a:rPr>
              <a:t>, it is often used in traditional massage oils to help promote deep and relaxing sleep and to help lift depression, and is known as ‘the oil of tranquility’ (Lawless, 1995).</a:t>
            </a:r>
          </a:p>
          <a:p>
            <a:pPr marL="0" marR="0" lvl="0" indent="0" algn="l" rtl="0">
              <a:lnSpc>
                <a:spcPct val="100000"/>
              </a:lnSpc>
              <a:spcBef>
                <a:spcPts val="0"/>
              </a:spcBef>
              <a:spcAft>
                <a:spcPts val="0"/>
              </a:spcAft>
              <a:buNone/>
            </a:pPr>
            <a:endParaRPr lang="en-US" sz="240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2400" i="0" u="none" strike="noStrike" cap="none" dirty="0">
                <a:solidFill>
                  <a:srgbClr val="000000"/>
                </a:solidFill>
                <a:latin typeface="Lato"/>
                <a:ea typeface="Lato"/>
                <a:cs typeface="Lato"/>
                <a:sym typeface="Lato"/>
              </a:rPr>
              <a:t>Vetiver Essential Oil contains approximately 50% Sesquiterpenes and around 20% </a:t>
            </a:r>
            <a:r>
              <a:rPr lang="en-US" sz="2400" i="0" u="none" strike="noStrike" cap="none" dirty="0" err="1">
                <a:solidFill>
                  <a:srgbClr val="000000"/>
                </a:solidFill>
                <a:latin typeface="Lato"/>
                <a:ea typeface="Lato"/>
                <a:cs typeface="Lato"/>
                <a:sym typeface="Lato"/>
              </a:rPr>
              <a:t>Sesquiterpenols</a:t>
            </a:r>
            <a:r>
              <a:rPr lang="en-US" sz="2400" i="0" u="none" strike="noStrike" cap="none" dirty="0">
                <a:solidFill>
                  <a:srgbClr val="000000"/>
                </a:solidFill>
                <a:latin typeface="Lato"/>
                <a:ea typeface="Lato"/>
                <a:cs typeface="Lato"/>
                <a:sym typeface="Lato"/>
              </a:rPr>
              <a:t> making it very relaxing, grounding and well suited for emotional and spiritual application</a:t>
            </a:r>
            <a:endParaRPr lang="en-GB" sz="2400" i="0" u="none" strike="noStrike" cap="none" dirty="0">
              <a:solidFill>
                <a:srgbClr val="000000"/>
              </a:solidFill>
              <a:latin typeface="Lato"/>
              <a:ea typeface="Lato"/>
              <a:cs typeface="Lato"/>
              <a:sym typeface="Lato"/>
            </a:endParaRPr>
          </a:p>
        </p:txBody>
      </p:sp>
      <p:pic>
        <p:nvPicPr>
          <p:cNvPr id="2050" name="Picture 2">
            <a:extLst>
              <a:ext uri="{FF2B5EF4-FFF2-40B4-BE49-F238E27FC236}">
                <a16:creationId xmlns:a16="http://schemas.microsoft.com/office/drawing/2014/main" id="{B3DE8A47-B703-2799-C07A-4999FC921C21}"/>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9342" r="39342"/>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1B0EB6-4F4C-15DC-B568-BC5B223C4BE8}"/>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s://aromaterapiaintegralvalencia.blogspot.com/2017/03/vetiver-enraizamiento-y-serenidad.html"/>
              </a:rPr>
              <a:t>This Photo</a:t>
            </a:r>
            <a:r>
              <a:rPr lang="en-GB" sz="900"/>
              <a:t> by Unknown Author is licensed under </a:t>
            </a:r>
            <a:r>
              <a:rPr lang="en-GB" sz="900">
                <a:hlinkClick r:id="rId7" tooltip="https://creativecommons.org/licenses/by-nc-sa/3.0/"/>
              </a:rPr>
              <a:t>CC BY-SA-NC</a:t>
            </a:r>
            <a:endParaRPr lang="en-GB" sz="900"/>
          </a:p>
        </p:txBody>
      </p:sp>
    </p:spTree>
    <p:extLst>
      <p:ext uri="{BB962C8B-B14F-4D97-AF65-F5344CB8AC3E}">
        <p14:creationId xmlns:p14="http://schemas.microsoft.com/office/powerpoint/2010/main" val="135660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3" name="Picture 4" descr="purple flower in tilt shift lens">
            <a:extLst>
              <a:ext uri="{FF2B5EF4-FFF2-40B4-BE49-F238E27FC236}">
                <a16:creationId xmlns:a16="http://schemas.microsoft.com/office/drawing/2014/main" id="{24F32ADA-3E8C-A4DC-C222-1C028C3B2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86" r="34011"/>
          <a:stretch/>
        </p:blipFill>
        <p:spPr bwMode="auto">
          <a:xfrm>
            <a:off x="8890224" y="0"/>
            <a:ext cx="180317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0;p11">
            <a:extLst>
              <a:ext uri="{FF2B5EF4-FFF2-40B4-BE49-F238E27FC236}">
                <a16:creationId xmlns:a16="http://schemas.microsoft.com/office/drawing/2014/main" id="{9E0A153B-F3D6-67B3-D52F-A43067EC90ED}"/>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4" name="Google Shape;684;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25"/>
          <p:cNvSpPr/>
          <p:nvPr/>
        </p:nvSpPr>
        <p:spPr>
          <a:xfrm>
            <a:off x="1958745" y="1486826"/>
            <a:ext cx="6775909" cy="346488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None/>
            </a:pPr>
            <a:endParaRPr lang="en-GB"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693" name="Google Shape;693;p25"/>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5"/>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latin typeface="Lato"/>
                <a:ea typeface="Lato"/>
                <a:cs typeface="Lato"/>
                <a:sym typeface="Lato"/>
              </a:rPr>
              <a:t>Saturday Club</a:t>
            </a:r>
            <a:endParaRPr sz="1400" b="0" i="0" u="none" strike="noStrike" cap="none" dirty="0">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March 2024</a:t>
            </a:r>
            <a:endParaRPr sz="800" b="0" i="0" u="none" strike="noStrike" cap="none" dirty="0">
              <a:latin typeface="Lato Black"/>
              <a:ea typeface="Lato Black"/>
              <a:cs typeface="Lato Black"/>
              <a:sym typeface="Lato Black"/>
            </a:endParaRPr>
          </a:p>
        </p:txBody>
      </p:sp>
      <p:sp>
        <p:nvSpPr>
          <p:cNvPr id="5" name="Title 4">
            <a:extLst>
              <a:ext uri="{FF2B5EF4-FFF2-40B4-BE49-F238E27FC236}">
                <a16:creationId xmlns:a16="http://schemas.microsoft.com/office/drawing/2014/main" id="{711E9492-E276-DF6B-E089-5F97FD472D69}"/>
              </a:ext>
            </a:extLst>
          </p:cNvPr>
          <p:cNvSpPr>
            <a:spLocks noGrp="1"/>
          </p:cNvSpPr>
          <p:nvPr>
            <p:ph type="title"/>
          </p:nvPr>
        </p:nvSpPr>
        <p:spPr>
          <a:xfrm>
            <a:off x="2075301" y="484125"/>
            <a:ext cx="6542798" cy="492443"/>
          </a:xfrm>
        </p:spPr>
        <p:txBody>
          <a:bodyPr/>
          <a:lstStyle/>
          <a:p>
            <a:r>
              <a:rPr lang="en-GB" sz="3200" dirty="0"/>
              <a:t>How to use…</a:t>
            </a:r>
          </a:p>
        </p:txBody>
      </p:sp>
      <p:sp>
        <p:nvSpPr>
          <p:cNvPr id="4" name="TextBox 3">
            <a:extLst>
              <a:ext uri="{FF2B5EF4-FFF2-40B4-BE49-F238E27FC236}">
                <a16:creationId xmlns:a16="http://schemas.microsoft.com/office/drawing/2014/main" id="{6D65A169-91E8-45E1-1D6B-8C2FA926DCD0}"/>
              </a:ext>
            </a:extLst>
          </p:cNvPr>
          <p:cNvSpPr txBox="1"/>
          <p:nvPr/>
        </p:nvSpPr>
        <p:spPr>
          <a:xfrm>
            <a:off x="2070099" y="1401585"/>
            <a:ext cx="6542797" cy="415498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Diffuser or nasal inhaler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Combined with a meditation practice</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Creating bespoke blends such as bath oils or pulse point rollerballs</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In Massage or other holistic treatments</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Remember to always use the 3 drops to 10ml rule when blending.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
        <p:nvSpPr>
          <p:cNvPr id="2" name="Rectangle 1">
            <a:extLst>
              <a:ext uri="{FF2B5EF4-FFF2-40B4-BE49-F238E27FC236}">
                <a16:creationId xmlns:a16="http://schemas.microsoft.com/office/drawing/2014/main" id="{34154EC8-352D-10F7-DFD1-6713640BFA50}"/>
              </a:ext>
            </a:extLst>
          </p:cNvPr>
          <p:cNvSpPr/>
          <p:nvPr/>
        </p:nvSpPr>
        <p:spPr>
          <a:xfrm>
            <a:off x="2928377" y="2217788"/>
            <a:ext cx="4704525"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dirty="0">
                <a:ln w="0"/>
                <a:effectLst>
                  <a:outerShdw blurRad="38100" dist="19050" dir="2700000" algn="tl" rotWithShape="0">
                    <a:schemeClr val="dk1">
                      <a:alpha val="40000"/>
                    </a:schemeClr>
                  </a:outerShdw>
                </a:effectLst>
              </a:rPr>
              <a:t>Saturday Club </a:t>
            </a:r>
            <a:br>
              <a:rPr lang="en-US" sz="3600" dirty="0">
                <a:ln w="0"/>
                <a:effectLst>
                  <a:outerShdw blurRad="38100" dist="19050" dir="2700000" algn="tl" rotWithShape="0">
                    <a:schemeClr val="dk1">
                      <a:alpha val="40000"/>
                    </a:schemeClr>
                  </a:outerShdw>
                </a:effectLst>
              </a:rPr>
            </a:br>
            <a:r>
              <a:rPr lang="en-US" sz="3600" dirty="0">
                <a:ln w="0"/>
                <a:effectLst>
                  <a:outerShdw blurRad="38100" dist="19050" dir="2700000" algn="tl" rotWithShape="0">
                    <a:schemeClr val="dk1">
                      <a:alpha val="40000"/>
                    </a:schemeClr>
                  </a:outerShdw>
                </a:effectLst>
              </a:rPr>
              <a:t>10% Discount Code</a:t>
            </a:r>
          </a:p>
        </p:txBody>
      </p:sp>
      <p:sp>
        <p:nvSpPr>
          <p:cNvPr id="3" name="TextBox 2">
            <a:extLst>
              <a:ext uri="{FF2B5EF4-FFF2-40B4-BE49-F238E27FC236}">
                <a16:creationId xmlns:a16="http://schemas.microsoft.com/office/drawing/2014/main" id="{B3532F91-79C9-DC5A-BAAF-1EAE4913A8CA}"/>
              </a:ext>
            </a:extLst>
          </p:cNvPr>
          <p:cNvSpPr txBox="1"/>
          <p:nvPr/>
        </p:nvSpPr>
        <p:spPr>
          <a:xfrm>
            <a:off x="3870940" y="3552825"/>
            <a:ext cx="2819398" cy="3231654"/>
          </a:xfrm>
          <a:prstGeom prst="rect">
            <a:avLst/>
          </a:prstGeom>
          <a:noFill/>
        </p:spPr>
        <p:txBody>
          <a:bodyPr wrap="square" rtlCol="0">
            <a:spAutoFit/>
          </a:bodyPr>
          <a:lstStyle/>
          <a:p>
            <a:pPr algn="ctr"/>
            <a:r>
              <a:rPr lang="en-GB" sz="3600" b="1" u="sng" dirty="0">
                <a:solidFill>
                  <a:srgbClr val="FF0000"/>
                </a:solidFill>
              </a:rPr>
              <a:t>EOASIA</a:t>
            </a:r>
            <a:endParaRPr lang="en-GB" sz="2400" dirty="0"/>
          </a:p>
          <a:p>
            <a:pPr algn="ctr"/>
            <a:r>
              <a:rPr lang="en-GB" sz="2400" dirty="0"/>
              <a:t>Black Pepper</a:t>
            </a:r>
          </a:p>
          <a:p>
            <a:pPr algn="ctr"/>
            <a:r>
              <a:rPr lang="en-GB" sz="2400" dirty="0"/>
              <a:t>Cinnamon Leaf </a:t>
            </a:r>
          </a:p>
          <a:p>
            <a:pPr algn="ctr"/>
            <a:r>
              <a:rPr lang="en-GB" sz="2400" dirty="0"/>
              <a:t>Ginger</a:t>
            </a:r>
          </a:p>
          <a:p>
            <a:pPr algn="ctr"/>
            <a:r>
              <a:rPr lang="en-GB" sz="2400" dirty="0"/>
              <a:t>Lemongrass</a:t>
            </a:r>
          </a:p>
          <a:p>
            <a:pPr algn="ctr"/>
            <a:r>
              <a:rPr lang="en-GB" sz="2400" dirty="0"/>
              <a:t>Litsea </a:t>
            </a:r>
          </a:p>
          <a:p>
            <a:pPr algn="ctr"/>
            <a:r>
              <a:rPr lang="en-GB" sz="2400" dirty="0"/>
              <a:t>Patchouli</a:t>
            </a:r>
          </a:p>
          <a:p>
            <a:pPr algn="ctr"/>
            <a:r>
              <a:rPr lang="en-GB" sz="2400" dirty="0"/>
              <a:t>Vetiver </a:t>
            </a:r>
          </a:p>
        </p:txBody>
      </p:sp>
    </p:spTree>
    <p:extLst>
      <p:ext uri="{BB962C8B-B14F-4D97-AF65-F5344CB8AC3E}">
        <p14:creationId xmlns:p14="http://schemas.microsoft.com/office/powerpoint/2010/main" val="343662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CEECEC3C-1DDF-364A-A540-BAC33D217D7E}"/>
            </a:ext>
          </a:extLst>
        </p:cNvPr>
        <p:cNvGrpSpPr/>
        <p:nvPr/>
      </p:nvGrpSpPr>
      <p:grpSpPr>
        <a:xfrm>
          <a:off x="0" y="0"/>
          <a:ext cx="0" cy="0"/>
          <a:chOff x="0" y="0"/>
          <a:chExt cx="0" cy="0"/>
        </a:xfrm>
      </p:grpSpPr>
      <p:sp>
        <p:nvSpPr>
          <p:cNvPr id="6" name="Google Shape;170;p11">
            <a:extLst>
              <a:ext uri="{FF2B5EF4-FFF2-40B4-BE49-F238E27FC236}">
                <a16:creationId xmlns:a16="http://schemas.microsoft.com/office/drawing/2014/main" id="{1667EA8C-477C-F7BE-652F-55FC370FB863}"/>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a:extLst>
              <a:ext uri="{FF2B5EF4-FFF2-40B4-BE49-F238E27FC236}">
                <a16:creationId xmlns:a16="http://schemas.microsoft.com/office/drawing/2014/main" id="{8E443FDE-677B-2507-DE3F-92E1BB70CB56}"/>
              </a:ext>
            </a:extLst>
          </p:cNvPr>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a:extLst>
              <a:ext uri="{FF2B5EF4-FFF2-40B4-BE49-F238E27FC236}">
                <a16:creationId xmlns:a16="http://schemas.microsoft.com/office/drawing/2014/main" id="{3A5E7EE8-F0B0-B439-509B-476F43E42E49}"/>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a:extLst>
              <a:ext uri="{FF2B5EF4-FFF2-40B4-BE49-F238E27FC236}">
                <a16:creationId xmlns:a16="http://schemas.microsoft.com/office/drawing/2014/main" id="{3A0D1137-81FA-0328-A2AD-11B1A547037A}"/>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a:extLst>
              <a:ext uri="{FF2B5EF4-FFF2-40B4-BE49-F238E27FC236}">
                <a16:creationId xmlns:a16="http://schemas.microsoft.com/office/drawing/2014/main" id="{0C02986A-8234-83CD-2B90-FB491F3EC8C5}"/>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a:extLst>
              <a:ext uri="{FF2B5EF4-FFF2-40B4-BE49-F238E27FC236}">
                <a16:creationId xmlns:a16="http://schemas.microsoft.com/office/drawing/2014/main" id="{9B58B693-91D8-7FB7-CFE5-35EB41253E40}"/>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a:extLst>
              <a:ext uri="{FF2B5EF4-FFF2-40B4-BE49-F238E27FC236}">
                <a16:creationId xmlns:a16="http://schemas.microsoft.com/office/drawing/2014/main" id="{9B8C5DE7-7BC2-4995-FD29-8E3F6E154AE5}"/>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a:extLst>
              <a:ext uri="{FF2B5EF4-FFF2-40B4-BE49-F238E27FC236}">
                <a16:creationId xmlns:a16="http://schemas.microsoft.com/office/drawing/2014/main" id="{1E8353BA-FBAA-DF7D-E213-1D9EEC0894BC}"/>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a:extLst>
              <a:ext uri="{FF2B5EF4-FFF2-40B4-BE49-F238E27FC236}">
                <a16:creationId xmlns:a16="http://schemas.microsoft.com/office/drawing/2014/main" id="{4AF39B34-AC2D-6265-0730-44011BA47333}"/>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a:extLst>
              <a:ext uri="{FF2B5EF4-FFF2-40B4-BE49-F238E27FC236}">
                <a16:creationId xmlns:a16="http://schemas.microsoft.com/office/drawing/2014/main" id="{C24BCEFD-7139-9807-30A5-D5AAB8519F90}"/>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a:extLst>
              <a:ext uri="{FF2B5EF4-FFF2-40B4-BE49-F238E27FC236}">
                <a16:creationId xmlns:a16="http://schemas.microsoft.com/office/drawing/2014/main" id="{31FFBCFA-47DA-E321-FD2D-56F619561CA0}"/>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a:extLst>
              <a:ext uri="{FF2B5EF4-FFF2-40B4-BE49-F238E27FC236}">
                <a16:creationId xmlns:a16="http://schemas.microsoft.com/office/drawing/2014/main" id="{7C02A4D4-5B6B-DFC0-AF09-BA0F26258A23}"/>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a:extLst>
              <a:ext uri="{FF2B5EF4-FFF2-40B4-BE49-F238E27FC236}">
                <a16:creationId xmlns:a16="http://schemas.microsoft.com/office/drawing/2014/main" id="{DD588C1A-0365-6063-6E72-8B8395A172D6}"/>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a:extLst>
              <a:ext uri="{FF2B5EF4-FFF2-40B4-BE49-F238E27FC236}">
                <a16:creationId xmlns:a16="http://schemas.microsoft.com/office/drawing/2014/main" id="{A1791BD5-6567-561C-2D8B-703105AFC199}"/>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a:extLst>
              <a:ext uri="{FF2B5EF4-FFF2-40B4-BE49-F238E27FC236}">
                <a16:creationId xmlns:a16="http://schemas.microsoft.com/office/drawing/2014/main" id="{7AE74C5D-A2E0-85C5-ABB0-0FEBB6D555E6}"/>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a:extLst>
              <a:ext uri="{FF2B5EF4-FFF2-40B4-BE49-F238E27FC236}">
                <a16:creationId xmlns:a16="http://schemas.microsoft.com/office/drawing/2014/main" id="{6B680A2D-5E18-BD96-7024-C7D5CB918417}"/>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a:extLst>
              <a:ext uri="{FF2B5EF4-FFF2-40B4-BE49-F238E27FC236}">
                <a16:creationId xmlns:a16="http://schemas.microsoft.com/office/drawing/2014/main" id="{C206F4C0-BA76-FB91-703C-14F8D61AC919}"/>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a:extLst>
              <a:ext uri="{FF2B5EF4-FFF2-40B4-BE49-F238E27FC236}">
                <a16:creationId xmlns:a16="http://schemas.microsoft.com/office/drawing/2014/main" id="{FEC8EC7B-48EE-5A6C-8E78-7A7BC335BCAD}"/>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a:extLst>
              <a:ext uri="{FF2B5EF4-FFF2-40B4-BE49-F238E27FC236}">
                <a16:creationId xmlns:a16="http://schemas.microsoft.com/office/drawing/2014/main" id="{2F2782FA-C86F-7174-D808-43D4750229A4}"/>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a:extLst>
              <a:ext uri="{FF2B5EF4-FFF2-40B4-BE49-F238E27FC236}">
                <a16:creationId xmlns:a16="http://schemas.microsoft.com/office/drawing/2014/main" id="{3DBE4540-68AA-AB99-336F-1DCF5A8A10F2}"/>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a:extLst>
              <a:ext uri="{FF2B5EF4-FFF2-40B4-BE49-F238E27FC236}">
                <a16:creationId xmlns:a16="http://schemas.microsoft.com/office/drawing/2014/main" id="{6FD6F099-A305-7793-F786-729151C0F8AD}"/>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a:extLst>
              <a:ext uri="{FF2B5EF4-FFF2-40B4-BE49-F238E27FC236}">
                <a16:creationId xmlns:a16="http://schemas.microsoft.com/office/drawing/2014/main" id="{3F770290-75ED-D463-4950-A2881571A89C}"/>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a:extLst>
              <a:ext uri="{FF2B5EF4-FFF2-40B4-BE49-F238E27FC236}">
                <a16:creationId xmlns:a16="http://schemas.microsoft.com/office/drawing/2014/main" id="{B23FB97E-646A-73C7-3D83-59850BF91AAD}"/>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a:extLst>
              <a:ext uri="{FF2B5EF4-FFF2-40B4-BE49-F238E27FC236}">
                <a16:creationId xmlns:a16="http://schemas.microsoft.com/office/drawing/2014/main" id="{FA638DDC-4E7B-060E-D7C7-BB6E622AC8BA}"/>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a:extLst>
              <a:ext uri="{FF2B5EF4-FFF2-40B4-BE49-F238E27FC236}">
                <a16:creationId xmlns:a16="http://schemas.microsoft.com/office/drawing/2014/main" id="{166644F1-9FEB-796F-D1CB-1AB178362500}"/>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a:extLst>
              <a:ext uri="{FF2B5EF4-FFF2-40B4-BE49-F238E27FC236}">
                <a16:creationId xmlns:a16="http://schemas.microsoft.com/office/drawing/2014/main" id="{957A2C12-B2C1-CC72-A496-F06705D3FFDC}"/>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a:extLst>
              <a:ext uri="{FF2B5EF4-FFF2-40B4-BE49-F238E27FC236}">
                <a16:creationId xmlns:a16="http://schemas.microsoft.com/office/drawing/2014/main" id="{9EA2B0F7-D924-B3BB-47F8-55FA4120EFAC}"/>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a:extLst>
              <a:ext uri="{FF2B5EF4-FFF2-40B4-BE49-F238E27FC236}">
                <a16:creationId xmlns:a16="http://schemas.microsoft.com/office/drawing/2014/main" id="{16FC9539-FCCA-B0CC-5AA2-027BCE7C5DA6}"/>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a:extLst>
              <a:ext uri="{FF2B5EF4-FFF2-40B4-BE49-F238E27FC236}">
                <a16:creationId xmlns:a16="http://schemas.microsoft.com/office/drawing/2014/main" id="{9B105A34-1D97-5D44-C510-D04E90F3CE37}"/>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March 2024</a:t>
            </a:r>
            <a:endParaRPr sz="800" b="0" i="0" u="none" strike="noStrike" cap="none" dirty="0">
              <a:solidFill>
                <a:schemeClr val="tx1"/>
              </a:solidFill>
              <a:latin typeface="Lato Black"/>
              <a:ea typeface="Lato Black"/>
              <a:cs typeface="Lato Black"/>
              <a:sym typeface="Lato Black"/>
            </a:endParaRPr>
          </a:p>
        </p:txBody>
      </p:sp>
      <p:sp>
        <p:nvSpPr>
          <p:cNvPr id="92" name="Google Shape;92;p8">
            <a:extLst>
              <a:ext uri="{FF2B5EF4-FFF2-40B4-BE49-F238E27FC236}">
                <a16:creationId xmlns:a16="http://schemas.microsoft.com/office/drawing/2014/main" id="{28DC5CA0-D1D5-2821-2BC5-3D4C80DD7E9E}"/>
              </a:ext>
            </a:extLst>
          </p:cNvPr>
          <p:cNvSpPr txBox="1"/>
          <p:nvPr/>
        </p:nvSpPr>
        <p:spPr>
          <a:xfrm>
            <a:off x="1922588" y="1673454"/>
            <a:ext cx="6848222" cy="4893607"/>
          </a:xfrm>
          <a:prstGeom prst="rect">
            <a:avLst/>
          </a:prstGeom>
          <a:noFill/>
          <a:ln>
            <a:noFill/>
          </a:ln>
        </p:spPr>
        <p:txBody>
          <a:bodyPr spcFirstLastPara="1" wrap="square" lIns="91425" tIns="45700" rIns="91425" bIns="45700" anchor="t" anchorCtr="0">
            <a:spAutoFit/>
          </a:bodyPr>
          <a:lstStyle/>
          <a:p>
            <a:pPr marL="82035" lvl="0" algn="l" rtl="0">
              <a:spcBef>
                <a:spcPts val="0"/>
              </a:spcBef>
              <a:spcAft>
                <a:spcPts val="0"/>
              </a:spcAft>
              <a:buSzPts val="2308"/>
            </a:pPr>
            <a:r>
              <a:rPr lang="en-US" sz="2400" dirty="0">
                <a:latin typeface="Lato" panose="020F0502020204030203" pitchFamily="34" charset="0"/>
                <a:ea typeface="Lato" panose="020F0502020204030203" pitchFamily="34" charset="0"/>
                <a:cs typeface="Lato" panose="020F0502020204030203" pitchFamily="34" charset="0"/>
              </a:rPr>
              <a:t>Asia, the world’s largest and most diverse continent. It occupies the eastern four-fifths of the giant Eurasian landmass. </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r>
              <a:rPr lang="en-US" sz="2400" dirty="0">
                <a:latin typeface="Lato" panose="020F0502020204030203" pitchFamily="34" charset="0"/>
                <a:ea typeface="Lato" panose="020F0502020204030203" pitchFamily="34" charset="0"/>
                <a:cs typeface="Lato" panose="020F0502020204030203" pitchFamily="34" charset="0"/>
              </a:rPr>
              <a:t>Asia has both the highest and the lowest points on the surface of Earth, has the longest coastline of any continent, is subject overall to the world’s widest climatic extremes, and, consequently, produces the most varied forms of vegetation and animal life on Earth.</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It is this diversity that gives us a range of very useful essential oils.</a:t>
            </a:r>
          </a:p>
        </p:txBody>
      </p:sp>
      <p:sp>
        <p:nvSpPr>
          <p:cNvPr id="2" name="Google Shape;90;p8">
            <a:extLst>
              <a:ext uri="{FF2B5EF4-FFF2-40B4-BE49-F238E27FC236}">
                <a16:creationId xmlns:a16="http://schemas.microsoft.com/office/drawing/2014/main" id="{C35C7CD4-B382-4D31-FA5E-CCDC306E568D}"/>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Why Asia?</a:t>
            </a:r>
            <a:endParaRPr lang="en-GB" dirty="0">
              <a:solidFill>
                <a:schemeClr val="tx1"/>
              </a:solidFill>
            </a:endParaRPr>
          </a:p>
        </p:txBody>
      </p:sp>
      <p:pic>
        <p:nvPicPr>
          <p:cNvPr id="3" name="Picture 2">
            <a:extLst>
              <a:ext uri="{FF2B5EF4-FFF2-40B4-BE49-F238E27FC236}">
                <a16:creationId xmlns:a16="http://schemas.microsoft.com/office/drawing/2014/main" id="{0ADC690F-0B3A-5190-056D-9AA0F7542198}"/>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9401" r="39401"/>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2B5929-FB58-CE57-F779-A67B6D597003}"/>
              </a:ext>
            </a:extLst>
          </p:cNvPr>
          <p:cNvSpPr txBox="1"/>
          <p:nvPr/>
        </p:nvSpPr>
        <p:spPr>
          <a:xfrm>
            <a:off x="8890222" y="7591425"/>
            <a:ext cx="1803178" cy="369332"/>
          </a:xfrm>
          <a:prstGeom prst="rect">
            <a:avLst/>
          </a:prstGeom>
          <a:noFill/>
        </p:spPr>
        <p:txBody>
          <a:bodyPr wrap="square" rtlCol="0">
            <a:spAutoFit/>
          </a:bodyPr>
          <a:lstStyle/>
          <a:p>
            <a:r>
              <a:rPr lang="en-GB" sz="900">
                <a:hlinkClick r:id="rId6" tooltip="http://commons.wikimedia.org/wiki/File:Asia_laea_relief_location_map.jpg"/>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281656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March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8" y="1673454"/>
            <a:ext cx="6848222" cy="4154943"/>
          </a:xfrm>
          <a:prstGeom prst="rect">
            <a:avLst/>
          </a:prstGeom>
          <a:noFill/>
          <a:ln>
            <a:noFill/>
          </a:ln>
        </p:spPr>
        <p:txBody>
          <a:bodyPr spcFirstLastPara="1" wrap="square" lIns="91425" tIns="45700" rIns="91425" bIns="45700" anchor="t" anchorCtr="0">
            <a:spAutoFit/>
          </a:bodyPr>
          <a:lstStyle/>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Currently we have access to a global EO market but we can disassociate where our oils come from.</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Focusing on a region we can refamilarise ourselves with what exactly in our box comes from where. </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In this power point we will be looking at just a small selection of oils that come from Asia. Just with any market there are 100s more available.</a:t>
            </a: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Why Asia?</a:t>
            </a:r>
            <a:endParaRPr lang="en-GB" dirty="0">
              <a:solidFill>
                <a:schemeClr val="tx1"/>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15362" name="Picture 2" descr="close shot of yellow flowers">
            <a:extLst>
              <a:ext uri="{FF2B5EF4-FFF2-40B4-BE49-F238E27FC236}">
                <a16:creationId xmlns:a16="http://schemas.microsoft.com/office/drawing/2014/main" id="{D9842251-90F5-628A-800A-8171B6102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210"/>
          <a:stretch/>
        </p:blipFill>
        <p:spPr bwMode="auto">
          <a:xfrm>
            <a:off x="1804199" y="0"/>
            <a:ext cx="8889201" cy="75628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8"/>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latin typeface="Lato"/>
                <a:ea typeface="Lato"/>
                <a:cs typeface="Lato"/>
                <a:sym typeface="Lato"/>
              </a:rPr>
              <a:t>March 2024</a:t>
            </a:r>
            <a:endParaRPr sz="800" b="0" i="0" u="none" strike="noStrike" cap="none" dirty="0">
              <a:solidFill>
                <a:schemeClr val="tx1"/>
              </a:solidFill>
              <a:latin typeface="Lato Black"/>
              <a:ea typeface="Lato Black"/>
              <a:cs typeface="Lato Black"/>
              <a:sym typeface="Lato Black"/>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1803171" y="2840477"/>
            <a:ext cx="8890229" cy="597021"/>
          </a:xfrm>
          <a:prstGeom prst="rect">
            <a:avLst/>
          </a:prstGeom>
          <a:solidFill>
            <a:schemeClr val="bg1"/>
          </a:solid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rgbClr val="FF0000"/>
                </a:solidFill>
              </a:rPr>
              <a:t> </a:t>
            </a:r>
            <a:r>
              <a:rPr lang="en-GB" sz="3200" dirty="0">
                <a:solidFill>
                  <a:schemeClr val="tx1"/>
                </a:solidFill>
              </a:rPr>
              <a:t> A Selection of 7 Asian Oils</a:t>
            </a:r>
          </a:p>
        </p:txBody>
      </p:sp>
    </p:spTree>
    <p:extLst>
      <p:ext uri="{BB962C8B-B14F-4D97-AF65-F5344CB8AC3E}">
        <p14:creationId xmlns:p14="http://schemas.microsoft.com/office/powerpoint/2010/main" val="127011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0" name="Rectangle 29">
            <a:extLst>
              <a:ext uri="{FF2B5EF4-FFF2-40B4-BE49-F238E27FC236}">
                <a16:creationId xmlns:a16="http://schemas.microsoft.com/office/drawing/2014/main" id="{BC36BEA1-0F08-4B43-9B2F-2386415763E1}"/>
              </a:ext>
            </a:extLst>
          </p:cNvPr>
          <p:cNvSpPr/>
          <p:nvPr/>
        </p:nvSpPr>
        <p:spPr>
          <a:xfrm>
            <a:off x="0" y="0"/>
            <a:ext cx="1803171" cy="7562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Black Pepper</a:t>
            </a:r>
            <a:br>
              <a:rPr lang="en-GB" sz="2400" b="0" i="1" dirty="0"/>
            </a:br>
            <a:r>
              <a:rPr lang="en-GB" sz="2400" b="0" i="1" dirty="0"/>
              <a:t>(Piper nigrum)</a:t>
            </a:r>
            <a:br>
              <a:rPr lang="en-GB" sz="2400" b="0" i="1" dirty="0"/>
            </a:br>
            <a:endParaRPr sz="3200" b="0" i="1" dirty="0"/>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4832092"/>
          </a:xfrm>
          <a:prstGeom prst="rect">
            <a:avLst/>
          </a:prstGeom>
          <a:noFill/>
        </p:spPr>
        <p:txBody>
          <a:bodyPr wrap="square" rtlCol="0">
            <a:spAutoFit/>
          </a:bodyPr>
          <a:lstStyle/>
          <a:p>
            <a:r>
              <a:rPr lang="en-GB" sz="2200" dirty="0">
                <a:latin typeface="Lato" panose="020B0604020202020204" charset="0"/>
              </a:rPr>
              <a:t>Black pepper is full of terpenes and so it stimulating to the digestive system. It can help get things moving. It is said to stimulate the spleen into creating new blood cells.</a:t>
            </a:r>
          </a:p>
          <a:p>
            <a:endParaRPr lang="en-GB" sz="2200" dirty="0">
              <a:latin typeface="Lato" panose="020B0604020202020204" charset="0"/>
            </a:endParaRPr>
          </a:p>
          <a:p>
            <a:r>
              <a:rPr lang="en-GB" sz="2200" dirty="0">
                <a:latin typeface="Lato" panose="020B0604020202020204" charset="0"/>
              </a:rPr>
              <a:t>A very warming and rubefacient oil makes it perfect for using in muscle/joint pain blends.</a:t>
            </a:r>
          </a:p>
          <a:p>
            <a:endParaRPr lang="en-GB" sz="2200" dirty="0">
              <a:latin typeface="Lato" panose="020B0604020202020204" charset="0"/>
            </a:endParaRPr>
          </a:p>
          <a:p>
            <a:r>
              <a:rPr lang="en-GB" sz="2200" dirty="0">
                <a:latin typeface="Lato" panose="020B0604020202020204" charset="0"/>
              </a:rPr>
              <a:t>On an energetic level it will help us “get a move on” when we feel stuck in our lives.</a:t>
            </a:r>
          </a:p>
          <a:p>
            <a:endParaRPr lang="en-GB" sz="2200" dirty="0">
              <a:latin typeface="Lato" panose="020B0604020202020204" charset="0"/>
            </a:endParaRPr>
          </a:p>
          <a:p>
            <a:r>
              <a:rPr lang="en-GB" sz="2200" dirty="0">
                <a:latin typeface="Lato" panose="020B0604020202020204" charset="0"/>
              </a:rPr>
              <a:t>It is anti spasmodic and carminative so it is recommended for dyspepsia, constipation and loss of appetite. </a:t>
            </a:r>
          </a:p>
        </p:txBody>
      </p:sp>
      <p:sp>
        <p:nvSpPr>
          <p:cNvPr id="3" name="Google Shape;65;p8">
            <a:extLst>
              <a:ext uri="{FF2B5EF4-FFF2-40B4-BE49-F238E27FC236}">
                <a16:creationId xmlns:a16="http://schemas.microsoft.com/office/drawing/2014/main" id="{955C3596-C886-4C37-BAB6-D59378E191B8}"/>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66;p8">
            <a:extLst>
              <a:ext uri="{FF2B5EF4-FFF2-40B4-BE49-F238E27FC236}">
                <a16:creationId xmlns:a16="http://schemas.microsoft.com/office/drawing/2014/main" id="{AC883B51-E0E4-4A20-B843-931264B10173}"/>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67;p8">
            <a:extLst>
              <a:ext uri="{FF2B5EF4-FFF2-40B4-BE49-F238E27FC236}">
                <a16:creationId xmlns:a16="http://schemas.microsoft.com/office/drawing/2014/main" id="{1E1625AE-A07D-42C6-910D-5FEBA6CE2813}"/>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68;p8">
            <a:extLst>
              <a:ext uri="{FF2B5EF4-FFF2-40B4-BE49-F238E27FC236}">
                <a16:creationId xmlns:a16="http://schemas.microsoft.com/office/drawing/2014/main" id="{85CA0825-0063-48C8-B2BB-73228F8CFD55}"/>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9;p8">
            <a:extLst>
              <a:ext uri="{FF2B5EF4-FFF2-40B4-BE49-F238E27FC236}">
                <a16:creationId xmlns:a16="http://schemas.microsoft.com/office/drawing/2014/main" id="{72BA6E29-9FFB-4950-9020-C0BE2075BBA4}"/>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70;p8">
            <a:extLst>
              <a:ext uri="{FF2B5EF4-FFF2-40B4-BE49-F238E27FC236}">
                <a16:creationId xmlns:a16="http://schemas.microsoft.com/office/drawing/2014/main" id="{E4EB24ED-A650-425F-82A6-17A2CBE1EFC4}"/>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1;p8">
            <a:extLst>
              <a:ext uri="{FF2B5EF4-FFF2-40B4-BE49-F238E27FC236}">
                <a16:creationId xmlns:a16="http://schemas.microsoft.com/office/drawing/2014/main" id="{4ADC218D-2324-46A1-9B4D-8FA168BC2EFD}"/>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72;p8">
            <a:extLst>
              <a:ext uri="{FF2B5EF4-FFF2-40B4-BE49-F238E27FC236}">
                <a16:creationId xmlns:a16="http://schemas.microsoft.com/office/drawing/2014/main" id="{233F9374-048D-4740-A377-DFC8BF74E4C3}"/>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3;p8">
            <a:extLst>
              <a:ext uri="{FF2B5EF4-FFF2-40B4-BE49-F238E27FC236}">
                <a16:creationId xmlns:a16="http://schemas.microsoft.com/office/drawing/2014/main" id="{646C721A-45A4-4DA8-8925-8522DF5D8803}"/>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4;p8">
            <a:extLst>
              <a:ext uri="{FF2B5EF4-FFF2-40B4-BE49-F238E27FC236}">
                <a16:creationId xmlns:a16="http://schemas.microsoft.com/office/drawing/2014/main" id="{CAFF36E0-46F6-43B4-97C4-D70CD1A40387}"/>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75;p8">
            <a:extLst>
              <a:ext uri="{FF2B5EF4-FFF2-40B4-BE49-F238E27FC236}">
                <a16:creationId xmlns:a16="http://schemas.microsoft.com/office/drawing/2014/main" id="{6BC94FD7-B246-42F3-9D02-F805E6A978BE}"/>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76;p8">
            <a:extLst>
              <a:ext uri="{FF2B5EF4-FFF2-40B4-BE49-F238E27FC236}">
                <a16:creationId xmlns:a16="http://schemas.microsoft.com/office/drawing/2014/main" id="{C5D16806-5205-4F30-8F60-41FB1795D92E}"/>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7;p8">
            <a:extLst>
              <a:ext uri="{FF2B5EF4-FFF2-40B4-BE49-F238E27FC236}">
                <a16:creationId xmlns:a16="http://schemas.microsoft.com/office/drawing/2014/main" id="{81055B8C-5815-45E3-AD88-1BC983AEA0B2}"/>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78;p8">
            <a:extLst>
              <a:ext uri="{FF2B5EF4-FFF2-40B4-BE49-F238E27FC236}">
                <a16:creationId xmlns:a16="http://schemas.microsoft.com/office/drawing/2014/main" id="{97E256D7-1ED8-46AA-B2C5-EA049D0EA800}"/>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79;p8">
            <a:extLst>
              <a:ext uri="{FF2B5EF4-FFF2-40B4-BE49-F238E27FC236}">
                <a16:creationId xmlns:a16="http://schemas.microsoft.com/office/drawing/2014/main" id="{6966E001-4C5F-43A6-80CC-F009728D86A6}"/>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0;p8">
            <a:extLst>
              <a:ext uri="{FF2B5EF4-FFF2-40B4-BE49-F238E27FC236}">
                <a16:creationId xmlns:a16="http://schemas.microsoft.com/office/drawing/2014/main" id="{00398D42-E12A-4E36-94DB-DBCAAEDD3ECE}"/>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1;p8">
            <a:extLst>
              <a:ext uri="{FF2B5EF4-FFF2-40B4-BE49-F238E27FC236}">
                <a16:creationId xmlns:a16="http://schemas.microsoft.com/office/drawing/2014/main" id="{5450427E-66D7-4A3D-B9E6-EC8117080355}"/>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82;p8">
            <a:extLst>
              <a:ext uri="{FF2B5EF4-FFF2-40B4-BE49-F238E27FC236}">
                <a16:creationId xmlns:a16="http://schemas.microsoft.com/office/drawing/2014/main" id="{F4860D94-FC6E-42EC-B313-B042EF1EC0B9}"/>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3;p8">
            <a:extLst>
              <a:ext uri="{FF2B5EF4-FFF2-40B4-BE49-F238E27FC236}">
                <a16:creationId xmlns:a16="http://schemas.microsoft.com/office/drawing/2014/main" id="{8D70FBEC-630D-4875-BB28-992B24EBA716}"/>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4;p8">
            <a:extLst>
              <a:ext uri="{FF2B5EF4-FFF2-40B4-BE49-F238E27FC236}">
                <a16:creationId xmlns:a16="http://schemas.microsoft.com/office/drawing/2014/main" id="{69467D75-85F0-4D2E-B1A0-0B146813D0B7}"/>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5;p8">
            <a:extLst>
              <a:ext uri="{FF2B5EF4-FFF2-40B4-BE49-F238E27FC236}">
                <a16:creationId xmlns:a16="http://schemas.microsoft.com/office/drawing/2014/main" id="{68CB435C-9E76-4925-82D6-A98E04A47D1B}"/>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86;p8">
            <a:extLst>
              <a:ext uri="{FF2B5EF4-FFF2-40B4-BE49-F238E27FC236}">
                <a16:creationId xmlns:a16="http://schemas.microsoft.com/office/drawing/2014/main" id="{78E2092A-2B63-4328-9280-AC14ED5CCD23}"/>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87;p8">
            <a:extLst>
              <a:ext uri="{FF2B5EF4-FFF2-40B4-BE49-F238E27FC236}">
                <a16:creationId xmlns:a16="http://schemas.microsoft.com/office/drawing/2014/main" id="{2790C7C8-FD5C-42FD-BEEF-744CC23AEFC8}"/>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88;p8">
            <a:extLst>
              <a:ext uri="{FF2B5EF4-FFF2-40B4-BE49-F238E27FC236}">
                <a16:creationId xmlns:a16="http://schemas.microsoft.com/office/drawing/2014/main" id="{8823CC25-50C9-4415-8F94-7BA67AE8D2D1}"/>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89;p8">
            <a:extLst>
              <a:ext uri="{FF2B5EF4-FFF2-40B4-BE49-F238E27FC236}">
                <a16:creationId xmlns:a16="http://schemas.microsoft.com/office/drawing/2014/main" id="{C7A40ECA-0A31-4B33-A0A0-ABD6E8AC1035}"/>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90;p8">
            <a:extLst>
              <a:ext uri="{FF2B5EF4-FFF2-40B4-BE49-F238E27FC236}">
                <a16:creationId xmlns:a16="http://schemas.microsoft.com/office/drawing/2014/main" id="{53789B94-D367-42EE-9A99-B428722124F1}"/>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92;p8">
            <a:extLst>
              <a:ext uri="{FF2B5EF4-FFF2-40B4-BE49-F238E27FC236}">
                <a16:creationId xmlns:a16="http://schemas.microsoft.com/office/drawing/2014/main" id="{22E92250-D488-4B47-9818-4211C4EEDFCA}"/>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solidFill>
                  <a:schemeClr val="bg1"/>
                </a:solidFill>
                <a:latin typeface="Lato"/>
                <a:ea typeface="Lato"/>
                <a:cs typeface="Lato"/>
                <a:sym typeface="Lato"/>
              </a:rPr>
              <a:t>Saturday Club</a:t>
            </a:r>
            <a:endParaRPr dirty="0">
              <a:solidFill>
                <a:schemeClr val="bg1"/>
              </a:solidFill>
            </a:endParaRPr>
          </a:p>
          <a:p>
            <a:pPr marL="0" marR="0" lvl="0" indent="0" algn="ctr" rtl="0">
              <a:spcBef>
                <a:spcPts val="100"/>
              </a:spcBef>
              <a:spcAft>
                <a:spcPts val="0"/>
              </a:spcAft>
              <a:buNone/>
            </a:pPr>
            <a:r>
              <a:rPr lang="en-GB" sz="800" b="1" dirty="0">
                <a:solidFill>
                  <a:schemeClr val="bg1"/>
                </a:solidFill>
                <a:latin typeface="Lato"/>
                <a:ea typeface="Lato"/>
                <a:cs typeface="Lato"/>
                <a:sym typeface="Lato"/>
              </a:rPr>
              <a:t>March 2024</a:t>
            </a:r>
            <a:endParaRPr sz="800" dirty="0">
              <a:solidFill>
                <a:schemeClr val="bg1"/>
              </a:solidFill>
              <a:latin typeface="Lato Black"/>
              <a:ea typeface="Lato Black"/>
              <a:cs typeface="Lato Black"/>
              <a:sym typeface="Lato Black"/>
            </a:endParaRPr>
          </a:p>
        </p:txBody>
      </p:sp>
      <p:pic>
        <p:nvPicPr>
          <p:cNvPr id="6146" name="Picture 2" descr="spoon of peppers">
            <a:extLst>
              <a:ext uri="{FF2B5EF4-FFF2-40B4-BE49-F238E27FC236}">
                <a16:creationId xmlns:a16="http://schemas.microsoft.com/office/drawing/2014/main" id="{7BEEAFA0-07BD-48B9-86B4-69DBBA9AAE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092" r="25267"/>
          <a:stretch/>
        </p:blipFill>
        <p:spPr bwMode="auto">
          <a:xfrm>
            <a:off x="8896403" y="0"/>
            <a:ext cx="1796995" cy="7562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lack Pepper, Spices, Piper Nigrum, Spicy, Black">
            <a:extLst>
              <a:ext uri="{FF2B5EF4-FFF2-40B4-BE49-F238E27FC236}">
                <a16:creationId xmlns:a16="http://schemas.microsoft.com/office/drawing/2014/main" id="{DAC3422B-8558-4E0E-B7B2-1CDFE831F32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847" b="8250"/>
          <a:stretch/>
        </p:blipFill>
        <p:spPr bwMode="auto">
          <a:xfrm>
            <a:off x="0" y="5889396"/>
            <a:ext cx="2887371" cy="167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4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Cinnamon</a:t>
            </a:r>
            <a:br>
              <a:rPr lang="en-GB" sz="3200" dirty="0"/>
            </a:br>
            <a:r>
              <a:rPr lang="en-GB" sz="2400" b="0" i="1" dirty="0"/>
              <a:t>(Cinnamomum zeylanicum)</a:t>
            </a: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March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2043" r="42043"/>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147E04-FF45-8226-94A7-8E9B5D04933F}"/>
              </a:ext>
            </a:extLst>
          </p:cNvPr>
          <p:cNvSpPr txBox="1"/>
          <p:nvPr/>
        </p:nvSpPr>
        <p:spPr>
          <a:xfrm>
            <a:off x="2062686" y="1515281"/>
            <a:ext cx="6680670" cy="6001643"/>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Hot and stimulating oil that promotes motivation and puts the fire of courage in those who may have lost it.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Physically it can help with aches and pains and also digestive complaints that can be physiological symptoms of grief.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Restores a taste and </a:t>
            </a:r>
            <a:r>
              <a:rPr lang="en-US" sz="2400" dirty="0" err="1">
                <a:latin typeface="Lato" panose="020F0502020204030203" pitchFamily="34" charset="0"/>
                <a:ea typeface="Lato" panose="020F0502020204030203" pitchFamily="34" charset="0"/>
                <a:cs typeface="Lato" panose="020F0502020204030203" pitchFamily="34" charset="0"/>
              </a:rPr>
              <a:t>vigour</a:t>
            </a:r>
            <a:r>
              <a:rPr lang="en-US" sz="2400" dirty="0">
                <a:latin typeface="Lato" panose="020F0502020204030203" pitchFamily="34" charset="0"/>
                <a:ea typeface="Lato" panose="020F0502020204030203" pitchFamily="34" charset="0"/>
                <a:cs typeface="Lato" panose="020F0502020204030203" pitchFamily="34" charset="0"/>
              </a:rPr>
              <a:t> for life for those who are depressed.</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Good for the circulatory system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err="1">
                <a:latin typeface="Lato" panose="020F0502020204030203" pitchFamily="34" charset="0"/>
                <a:ea typeface="Lato" panose="020F0502020204030203" pitchFamily="34" charset="0"/>
                <a:cs typeface="Lato" panose="020F0502020204030203" pitchFamily="34" charset="0"/>
              </a:rPr>
              <a:t>Lembo</a:t>
            </a:r>
            <a:r>
              <a:rPr lang="en-US" sz="2400" dirty="0">
                <a:latin typeface="Lato" panose="020F0502020204030203" pitchFamily="34" charset="0"/>
                <a:ea typeface="Lato" panose="020F0502020204030203" pitchFamily="34" charset="0"/>
                <a:cs typeface="Lato" panose="020F0502020204030203" pitchFamily="34" charset="0"/>
              </a:rPr>
              <a:t> states that cinnamon increases mental capacity to listen learn absorb and integrate all that is going on around you</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9D9BAEF9-2193-3A54-7D7B-60A908D45293}"/>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s://foto.wuestenigel.com/ground-turmeric-and-ginger-with-cinnamon-sticks-and-nutmeg/"/>
              </a:rPr>
              <a:t>This Photo</a:t>
            </a:r>
            <a:r>
              <a:rPr lang="en-GB" sz="900"/>
              <a:t> by Unknown Author is licensed under </a:t>
            </a:r>
            <a:r>
              <a:rPr lang="en-GB" sz="900">
                <a:hlinkClick r:id="rId7" tooltip="https://creativecommons.org/licenses/by/3.0/"/>
              </a:rPr>
              <a:t>CC BY</a:t>
            </a:r>
            <a:endParaRPr lang="en-GB" sz="900"/>
          </a:p>
        </p:txBody>
      </p:sp>
    </p:spTree>
    <p:extLst>
      <p:ext uri="{BB962C8B-B14F-4D97-AF65-F5344CB8AC3E}">
        <p14:creationId xmlns:p14="http://schemas.microsoft.com/office/powerpoint/2010/main" val="341749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9681229C-3ADF-FDF8-285E-C0D6F1E531EB}"/>
            </a:ext>
          </a:extLst>
        </p:cNvPr>
        <p:cNvGrpSpPr/>
        <p:nvPr/>
      </p:nvGrpSpPr>
      <p:grpSpPr>
        <a:xfrm>
          <a:off x="0" y="0"/>
          <a:ext cx="0" cy="0"/>
          <a:chOff x="0" y="0"/>
          <a:chExt cx="0" cy="0"/>
        </a:xfrm>
      </p:grpSpPr>
      <p:sp>
        <p:nvSpPr>
          <p:cNvPr id="170" name="Google Shape;170;p11">
            <a:extLst>
              <a:ext uri="{FF2B5EF4-FFF2-40B4-BE49-F238E27FC236}">
                <a16:creationId xmlns:a16="http://schemas.microsoft.com/office/drawing/2014/main" id="{073BAB20-99D4-4C76-C4D3-79F37FD8ECF5}"/>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a:extLst>
              <a:ext uri="{FF2B5EF4-FFF2-40B4-BE49-F238E27FC236}">
                <a16:creationId xmlns:a16="http://schemas.microsoft.com/office/drawing/2014/main" id="{7DC7FA5B-68BB-46EC-D98C-A1859F7FC5B4}"/>
              </a:ext>
            </a:extLst>
          </p:cNvPr>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a:extLst>
              <a:ext uri="{FF2B5EF4-FFF2-40B4-BE49-F238E27FC236}">
                <a16:creationId xmlns:a16="http://schemas.microsoft.com/office/drawing/2014/main" id="{5276EC89-C247-E454-5260-1DCD22444BAD}"/>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a:extLst>
              <a:ext uri="{FF2B5EF4-FFF2-40B4-BE49-F238E27FC236}">
                <a16:creationId xmlns:a16="http://schemas.microsoft.com/office/drawing/2014/main" id="{87B4EE18-5C0B-FE2C-7E11-509BED6ED2FA}"/>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a:extLst>
              <a:ext uri="{FF2B5EF4-FFF2-40B4-BE49-F238E27FC236}">
                <a16:creationId xmlns:a16="http://schemas.microsoft.com/office/drawing/2014/main" id="{7FC2F321-D27D-85D3-F959-5E06793FDA00}"/>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a:extLst>
              <a:ext uri="{FF2B5EF4-FFF2-40B4-BE49-F238E27FC236}">
                <a16:creationId xmlns:a16="http://schemas.microsoft.com/office/drawing/2014/main" id="{9C374E79-7020-BC89-8739-F2162228D2B7}"/>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a:extLst>
              <a:ext uri="{FF2B5EF4-FFF2-40B4-BE49-F238E27FC236}">
                <a16:creationId xmlns:a16="http://schemas.microsoft.com/office/drawing/2014/main" id="{E1DC2FC7-1118-08FE-5E56-25A9E59156EC}"/>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a:extLst>
              <a:ext uri="{FF2B5EF4-FFF2-40B4-BE49-F238E27FC236}">
                <a16:creationId xmlns:a16="http://schemas.microsoft.com/office/drawing/2014/main" id="{8F61D079-2DA6-5E37-F5C0-F8831F921180}"/>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a:extLst>
              <a:ext uri="{FF2B5EF4-FFF2-40B4-BE49-F238E27FC236}">
                <a16:creationId xmlns:a16="http://schemas.microsoft.com/office/drawing/2014/main" id="{0030BDEF-023F-7865-D168-FBBD383ACB7E}"/>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a:extLst>
              <a:ext uri="{FF2B5EF4-FFF2-40B4-BE49-F238E27FC236}">
                <a16:creationId xmlns:a16="http://schemas.microsoft.com/office/drawing/2014/main" id="{1FB0B392-66B2-FEC0-257E-1026FA12AE98}"/>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a:extLst>
              <a:ext uri="{FF2B5EF4-FFF2-40B4-BE49-F238E27FC236}">
                <a16:creationId xmlns:a16="http://schemas.microsoft.com/office/drawing/2014/main" id="{69F966FC-07CD-7242-B207-DCF444B88495}"/>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a:extLst>
              <a:ext uri="{FF2B5EF4-FFF2-40B4-BE49-F238E27FC236}">
                <a16:creationId xmlns:a16="http://schemas.microsoft.com/office/drawing/2014/main" id="{4A0C64DD-6C4B-E114-4BC6-75F57B3D36D0}"/>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a:extLst>
              <a:ext uri="{FF2B5EF4-FFF2-40B4-BE49-F238E27FC236}">
                <a16:creationId xmlns:a16="http://schemas.microsoft.com/office/drawing/2014/main" id="{46091907-3633-EA9F-2A06-7A81B545B685}"/>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a:extLst>
              <a:ext uri="{FF2B5EF4-FFF2-40B4-BE49-F238E27FC236}">
                <a16:creationId xmlns:a16="http://schemas.microsoft.com/office/drawing/2014/main" id="{BC4D1AD5-F11C-DF43-C2E2-71094B99DE3B}"/>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a:extLst>
              <a:ext uri="{FF2B5EF4-FFF2-40B4-BE49-F238E27FC236}">
                <a16:creationId xmlns:a16="http://schemas.microsoft.com/office/drawing/2014/main" id="{3464744B-4A89-8981-F77C-5EBAA5F703BD}"/>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a:extLst>
              <a:ext uri="{FF2B5EF4-FFF2-40B4-BE49-F238E27FC236}">
                <a16:creationId xmlns:a16="http://schemas.microsoft.com/office/drawing/2014/main" id="{554DE01F-8D2B-7234-1DBD-4693CF946600}"/>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a:extLst>
              <a:ext uri="{FF2B5EF4-FFF2-40B4-BE49-F238E27FC236}">
                <a16:creationId xmlns:a16="http://schemas.microsoft.com/office/drawing/2014/main" id="{B4CFA06A-1161-9F54-36A8-77F0BAF63D92}"/>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a:extLst>
              <a:ext uri="{FF2B5EF4-FFF2-40B4-BE49-F238E27FC236}">
                <a16:creationId xmlns:a16="http://schemas.microsoft.com/office/drawing/2014/main" id="{01ABE8A5-0F6A-91C4-4567-BA6E2032C454}"/>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a:extLst>
              <a:ext uri="{FF2B5EF4-FFF2-40B4-BE49-F238E27FC236}">
                <a16:creationId xmlns:a16="http://schemas.microsoft.com/office/drawing/2014/main" id="{E2BC8718-5BBC-B9F6-8F30-B844A177C342}"/>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a:extLst>
              <a:ext uri="{FF2B5EF4-FFF2-40B4-BE49-F238E27FC236}">
                <a16:creationId xmlns:a16="http://schemas.microsoft.com/office/drawing/2014/main" id="{17C19371-EC66-7EA2-03EF-A715F68B2930}"/>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a:extLst>
              <a:ext uri="{FF2B5EF4-FFF2-40B4-BE49-F238E27FC236}">
                <a16:creationId xmlns:a16="http://schemas.microsoft.com/office/drawing/2014/main" id="{32F8D4BD-B8A7-1A02-3280-C09B7BF6C6A4}"/>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a:extLst>
              <a:ext uri="{FF2B5EF4-FFF2-40B4-BE49-F238E27FC236}">
                <a16:creationId xmlns:a16="http://schemas.microsoft.com/office/drawing/2014/main" id="{D2DFF2B9-3156-27E3-6380-883A5544D687}"/>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a:extLst>
              <a:ext uri="{FF2B5EF4-FFF2-40B4-BE49-F238E27FC236}">
                <a16:creationId xmlns:a16="http://schemas.microsoft.com/office/drawing/2014/main" id="{13031644-BD64-830D-F8FC-5F7F761459E8}"/>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a:extLst>
              <a:ext uri="{FF2B5EF4-FFF2-40B4-BE49-F238E27FC236}">
                <a16:creationId xmlns:a16="http://schemas.microsoft.com/office/drawing/2014/main" id="{A363535F-D409-C2D2-3734-4565740449E5}"/>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a:extLst>
              <a:ext uri="{FF2B5EF4-FFF2-40B4-BE49-F238E27FC236}">
                <a16:creationId xmlns:a16="http://schemas.microsoft.com/office/drawing/2014/main" id="{DAE55AA7-74DB-4BD6-7C53-750632C19E64}"/>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a:extLst>
              <a:ext uri="{FF2B5EF4-FFF2-40B4-BE49-F238E27FC236}">
                <a16:creationId xmlns:a16="http://schemas.microsoft.com/office/drawing/2014/main" id="{BF84FDB7-95D2-0343-D249-BF40211E1967}"/>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a:extLst>
              <a:ext uri="{FF2B5EF4-FFF2-40B4-BE49-F238E27FC236}">
                <a16:creationId xmlns:a16="http://schemas.microsoft.com/office/drawing/2014/main" id="{7B625CB6-59E6-4789-A7F3-12AE4B91F0E6}"/>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a:extLst>
              <a:ext uri="{FF2B5EF4-FFF2-40B4-BE49-F238E27FC236}">
                <a16:creationId xmlns:a16="http://schemas.microsoft.com/office/drawing/2014/main" id="{C509FD59-4FC3-C6FC-A725-8964DEDDD666}"/>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a:extLst>
              <a:ext uri="{FF2B5EF4-FFF2-40B4-BE49-F238E27FC236}">
                <a16:creationId xmlns:a16="http://schemas.microsoft.com/office/drawing/2014/main" id="{7CDDF1BF-4BF6-D531-DFBD-4D32E4D9D3AC}"/>
              </a:ext>
            </a:extLst>
          </p:cNvPr>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Ginger</a:t>
            </a:r>
            <a:br>
              <a:rPr lang="en-GB" sz="3200" dirty="0"/>
            </a:br>
            <a:r>
              <a:rPr lang="en-GB" sz="2400" b="0" i="1" dirty="0"/>
              <a:t>(Zingiber officinale)</a:t>
            </a:r>
            <a:br>
              <a:rPr lang="en-GB" sz="2400" b="0" i="1" dirty="0"/>
            </a:br>
            <a:endParaRPr sz="3200" b="0" i="1" dirty="0"/>
          </a:p>
        </p:txBody>
      </p:sp>
      <p:sp>
        <p:nvSpPr>
          <p:cNvPr id="200" name="Google Shape;200;p11">
            <a:extLst>
              <a:ext uri="{FF2B5EF4-FFF2-40B4-BE49-F238E27FC236}">
                <a16:creationId xmlns:a16="http://schemas.microsoft.com/office/drawing/2014/main" id="{F5F94FCA-2615-38DB-DDB1-5546498C16AB}"/>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March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74209BE2-6C30-5279-C878-77C47C7627F5}"/>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4010" r="44010"/>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95AAFB-0E76-D13A-CEC0-A3BD3BD1E71F}"/>
              </a:ext>
            </a:extLst>
          </p:cNvPr>
          <p:cNvSpPr txBox="1"/>
          <p:nvPr/>
        </p:nvSpPr>
        <p:spPr>
          <a:xfrm>
            <a:off x="2018829" y="1623610"/>
            <a:ext cx="6324594" cy="5878532"/>
          </a:xfrm>
          <a:prstGeom prst="rect">
            <a:avLst/>
          </a:prstGeom>
          <a:noFill/>
        </p:spPr>
        <p:txBody>
          <a:bodyPr wrap="square" rtlCol="0">
            <a:spAutoFit/>
          </a:bodyPr>
          <a:lstStyle/>
          <a:p>
            <a:r>
              <a:rPr lang="en-US" sz="2200" dirty="0">
                <a:latin typeface="Lato" panose="020F0502020204030203" pitchFamily="34" charset="0"/>
                <a:ea typeface="Lato" panose="020F0502020204030203" pitchFamily="34" charset="0"/>
                <a:cs typeface="Lato" panose="020F0502020204030203" pitchFamily="34" charset="0"/>
              </a:rPr>
              <a:t>Ginger Essential Oil has earned the nickname “The Oil of Empowerment” for the feeling of confidence that it is known to inspire.</a:t>
            </a:r>
          </a:p>
          <a:p>
            <a:endParaRPr lang="en-US" sz="2200" dirty="0">
              <a:latin typeface="Lato" panose="020F0502020204030203" pitchFamily="34" charset="0"/>
              <a:ea typeface="Lato" panose="020F0502020204030203" pitchFamily="34" charset="0"/>
              <a:cs typeface="Lato" panose="020F0502020204030203" pitchFamily="34" charset="0"/>
            </a:endParaRPr>
          </a:p>
          <a:p>
            <a:r>
              <a:rPr lang="en-US" sz="2200" dirty="0">
                <a:latin typeface="Lato" panose="020F0502020204030203" pitchFamily="34" charset="0"/>
                <a:ea typeface="Lato" panose="020F0502020204030203" pitchFamily="34" charset="0"/>
                <a:cs typeface="Lato" panose="020F0502020204030203" pitchFamily="34" charset="0"/>
              </a:rPr>
              <a:t>Used in aromatherapy applications, Ginger Essential Oil is stimulating and warming. </a:t>
            </a:r>
          </a:p>
          <a:p>
            <a:endParaRPr lang="en-US" sz="2200" dirty="0">
              <a:latin typeface="Lato" panose="020F0502020204030203" pitchFamily="34" charset="0"/>
              <a:ea typeface="Lato" panose="020F0502020204030203" pitchFamily="34" charset="0"/>
              <a:cs typeface="Lato" panose="020F0502020204030203" pitchFamily="34" charset="0"/>
            </a:endParaRPr>
          </a:p>
          <a:p>
            <a:r>
              <a:rPr lang="en-US" sz="2200" dirty="0">
                <a:latin typeface="Lato" panose="020F0502020204030203" pitchFamily="34" charset="0"/>
                <a:ea typeface="Lato" panose="020F0502020204030203" pitchFamily="34" charset="0"/>
                <a:cs typeface="Lato" panose="020F0502020204030203" pitchFamily="34" charset="0"/>
              </a:rPr>
              <a:t>It can enhance concentration and it can soothe and reduce feelings of stress, sadness, anxiety, lethargy, agitation, dizziness, and fatigue.</a:t>
            </a:r>
          </a:p>
          <a:p>
            <a:endParaRPr lang="en-US" sz="2200" dirty="0">
              <a:latin typeface="Lato" panose="020F0502020204030203" pitchFamily="34" charset="0"/>
              <a:ea typeface="Lato" panose="020F0502020204030203" pitchFamily="34" charset="0"/>
              <a:cs typeface="Lato" panose="020F0502020204030203" pitchFamily="34" charset="0"/>
            </a:endParaRPr>
          </a:p>
          <a:p>
            <a:r>
              <a:rPr lang="en-US" sz="2200" dirty="0">
                <a:latin typeface="Lato" panose="020F0502020204030203" pitchFamily="34" charset="0"/>
                <a:ea typeface="Lato" panose="020F0502020204030203" pitchFamily="34" charset="0"/>
                <a:cs typeface="Lato" panose="020F0502020204030203" pitchFamily="34" charset="0"/>
              </a:rPr>
              <a:t>Ginger is good for blood flow hence the warm feeling.</a:t>
            </a:r>
          </a:p>
          <a:p>
            <a:endParaRPr lang="en-US" sz="2200" dirty="0">
              <a:latin typeface="Lato" panose="020F0502020204030203" pitchFamily="34" charset="0"/>
              <a:ea typeface="Lato" panose="020F0502020204030203" pitchFamily="34" charset="0"/>
              <a:cs typeface="Lato" panose="020F0502020204030203" pitchFamily="34" charset="0"/>
            </a:endParaRPr>
          </a:p>
          <a:p>
            <a:r>
              <a:rPr lang="en-US" sz="2200" dirty="0" err="1">
                <a:latin typeface="Lato" panose="020F0502020204030203" pitchFamily="34" charset="0"/>
                <a:ea typeface="Lato" panose="020F0502020204030203" pitchFamily="34" charset="0"/>
                <a:cs typeface="Lato" panose="020F0502020204030203" pitchFamily="34" charset="0"/>
              </a:rPr>
              <a:t>Worwood</a:t>
            </a:r>
            <a:r>
              <a:rPr lang="en-US" sz="2200" dirty="0">
                <a:latin typeface="Lato" panose="020F0502020204030203" pitchFamily="34" charset="0"/>
                <a:ea typeface="Lato" panose="020F0502020204030203" pitchFamily="34" charset="0"/>
                <a:cs typeface="Lato" panose="020F0502020204030203" pitchFamily="34" charset="0"/>
              </a:rPr>
              <a:t> states the character of ginger is warming, strengthening and encouraging. </a:t>
            </a:r>
          </a:p>
          <a:p>
            <a:endParaRPr lang="en-GB"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458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86189F29-E09B-8F42-0E5D-D8C3EAFA49DF}"/>
            </a:ext>
          </a:extLst>
        </p:cNvPr>
        <p:cNvGrpSpPr/>
        <p:nvPr/>
      </p:nvGrpSpPr>
      <p:grpSpPr>
        <a:xfrm>
          <a:off x="0" y="0"/>
          <a:ext cx="0" cy="0"/>
          <a:chOff x="0" y="0"/>
          <a:chExt cx="0" cy="0"/>
        </a:xfrm>
      </p:grpSpPr>
      <p:sp>
        <p:nvSpPr>
          <p:cNvPr id="170" name="Google Shape;170;p11">
            <a:extLst>
              <a:ext uri="{FF2B5EF4-FFF2-40B4-BE49-F238E27FC236}">
                <a16:creationId xmlns:a16="http://schemas.microsoft.com/office/drawing/2014/main" id="{48DD4C5F-EDF7-0C0F-C702-0B2B05BA576F}"/>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a:extLst>
              <a:ext uri="{FF2B5EF4-FFF2-40B4-BE49-F238E27FC236}">
                <a16:creationId xmlns:a16="http://schemas.microsoft.com/office/drawing/2014/main" id="{45269BDB-7AEA-8B97-BC9C-339387505F41}"/>
              </a:ext>
            </a:extLst>
          </p:cNvPr>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a:extLst>
              <a:ext uri="{FF2B5EF4-FFF2-40B4-BE49-F238E27FC236}">
                <a16:creationId xmlns:a16="http://schemas.microsoft.com/office/drawing/2014/main" id="{4EB410A0-F5F8-6246-A9FD-1F6F245A7DA6}"/>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a:extLst>
              <a:ext uri="{FF2B5EF4-FFF2-40B4-BE49-F238E27FC236}">
                <a16:creationId xmlns:a16="http://schemas.microsoft.com/office/drawing/2014/main" id="{A259B9A1-AC21-0F56-A17B-59697B5A0967}"/>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a:extLst>
              <a:ext uri="{FF2B5EF4-FFF2-40B4-BE49-F238E27FC236}">
                <a16:creationId xmlns:a16="http://schemas.microsoft.com/office/drawing/2014/main" id="{C0913654-EA3D-2648-43C8-E43E7CB580A4}"/>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a:extLst>
              <a:ext uri="{FF2B5EF4-FFF2-40B4-BE49-F238E27FC236}">
                <a16:creationId xmlns:a16="http://schemas.microsoft.com/office/drawing/2014/main" id="{F8615EDF-956D-6452-63C4-6013F38F4DE6}"/>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a:extLst>
              <a:ext uri="{FF2B5EF4-FFF2-40B4-BE49-F238E27FC236}">
                <a16:creationId xmlns:a16="http://schemas.microsoft.com/office/drawing/2014/main" id="{AFCC15D9-32DC-796C-6FAE-64122BAEE0C0}"/>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a:extLst>
              <a:ext uri="{FF2B5EF4-FFF2-40B4-BE49-F238E27FC236}">
                <a16:creationId xmlns:a16="http://schemas.microsoft.com/office/drawing/2014/main" id="{78A4E6B1-93B9-1D2E-D742-4C80F668B331}"/>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a:extLst>
              <a:ext uri="{FF2B5EF4-FFF2-40B4-BE49-F238E27FC236}">
                <a16:creationId xmlns:a16="http://schemas.microsoft.com/office/drawing/2014/main" id="{BB983F11-D515-080C-BC93-8964EE81C4CF}"/>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a:extLst>
              <a:ext uri="{FF2B5EF4-FFF2-40B4-BE49-F238E27FC236}">
                <a16:creationId xmlns:a16="http://schemas.microsoft.com/office/drawing/2014/main" id="{9F747231-58C5-2A57-6EE7-820318E20F2C}"/>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a:extLst>
              <a:ext uri="{FF2B5EF4-FFF2-40B4-BE49-F238E27FC236}">
                <a16:creationId xmlns:a16="http://schemas.microsoft.com/office/drawing/2014/main" id="{5A225942-2204-4405-2FAB-CFC488F31034}"/>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a:extLst>
              <a:ext uri="{FF2B5EF4-FFF2-40B4-BE49-F238E27FC236}">
                <a16:creationId xmlns:a16="http://schemas.microsoft.com/office/drawing/2014/main" id="{0AC6D25A-9F25-6E70-AB64-E11304F6E22E}"/>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a:extLst>
              <a:ext uri="{FF2B5EF4-FFF2-40B4-BE49-F238E27FC236}">
                <a16:creationId xmlns:a16="http://schemas.microsoft.com/office/drawing/2014/main" id="{478C4475-0BA0-41D4-10FF-F9799F83AAAD}"/>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a:extLst>
              <a:ext uri="{FF2B5EF4-FFF2-40B4-BE49-F238E27FC236}">
                <a16:creationId xmlns:a16="http://schemas.microsoft.com/office/drawing/2014/main" id="{39CA6515-EC4C-EBA6-3191-D272DCECDF6E}"/>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a:extLst>
              <a:ext uri="{FF2B5EF4-FFF2-40B4-BE49-F238E27FC236}">
                <a16:creationId xmlns:a16="http://schemas.microsoft.com/office/drawing/2014/main" id="{DAD23349-FA02-1493-901E-CE5DAEDF2278}"/>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a:extLst>
              <a:ext uri="{FF2B5EF4-FFF2-40B4-BE49-F238E27FC236}">
                <a16:creationId xmlns:a16="http://schemas.microsoft.com/office/drawing/2014/main" id="{9F7B8E9B-550C-4F43-E95D-FA8F567C5BA7}"/>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a:extLst>
              <a:ext uri="{FF2B5EF4-FFF2-40B4-BE49-F238E27FC236}">
                <a16:creationId xmlns:a16="http://schemas.microsoft.com/office/drawing/2014/main" id="{EC1A79F0-EA02-DFA6-D6F5-866EECEC02E3}"/>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a:extLst>
              <a:ext uri="{FF2B5EF4-FFF2-40B4-BE49-F238E27FC236}">
                <a16:creationId xmlns:a16="http://schemas.microsoft.com/office/drawing/2014/main" id="{D251B64D-5982-372F-FBA3-B0530F2BFF47}"/>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a:extLst>
              <a:ext uri="{FF2B5EF4-FFF2-40B4-BE49-F238E27FC236}">
                <a16:creationId xmlns:a16="http://schemas.microsoft.com/office/drawing/2014/main" id="{8A6BFEEA-81CB-BF9E-2A17-16C131F5CB93}"/>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a:extLst>
              <a:ext uri="{FF2B5EF4-FFF2-40B4-BE49-F238E27FC236}">
                <a16:creationId xmlns:a16="http://schemas.microsoft.com/office/drawing/2014/main" id="{83244592-F751-C26C-93A8-F0BBC90337FD}"/>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a:extLst>
              <a:ext uri="{FF2B5EF4-FFF2-40B4-BE49-F238E27FC236}">
                <a16:creationId xmlns:a16="http://schemas.microsoft.com/office/drawing/2014/main" id="{99F3F9A2-2C3A-29F7-F15B-D09CECDCE02A}"/>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a:extLst>
              <a:ext uri="{FF2B5EF4-FFF2-40B4-BE49-F238E27FC236}">
                <a16:creationId xmlns:a16="http://schemas.microsoft.com/office/drawing/2014/main" id="{4206C68B-BB3B-87FA-F099-AD53944A2B81}"/>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a:extLst>
              <a:ext uri="{FF2B5EF4-FFF2-40B4-BE49-F238E27FC236}">
                <a16:creationId xmlns:a16="http://schemas.microsoft.com/office/drawing/2014/main" id="{D005837C-B680-1658-65F4-23CB1EBD08EA}"/>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a:extLst>
              <a:ext uri="{FF2B5EF4-FFF2-40B4-BE49-F238E27FC236}">
                <a16:creationId xmlns:a16="http://schemas.microsoft.com/office/drawing/2014/main" id="{436E6C1D-041F-21EE-8B4C-F7F9F673A930}"/>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a:extLst>
              <a:ext uri="{FF2B5EF4-FFF2-40B4-BE49-F238E27FC236}">
                <a16:creationId xmlns:a16="http://schemas.microsoft.com/office/drawing/2014/main" id="{0185CCE9-F5E6-4779-FCAB-D344542829E1}"/>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a:extLst>
              <a:ext uri="{FF2B5EF4-FFF2-40B4-BE49-F238E27FC236}">
                <a16:creationId xmlns:a16="http://schemas.microsoft.com/office/drawing/2014/main" id="{F023A874-A3CA-9658-2D11-9364BBD91A4E}"/>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a:extLst>
              <a:ext uri="{FF2B5EF4-FFF2-40B4-BE49-F238E27FC236}">
                <a16:creationId xmlns:a16="http://schemas.microsoft.com/office/drawing/2014/main" id="{4854EA82-3253-1C5C-7C8E-6596C3DB71BD}"/>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a:extLst>
              <a:ext uri="{FF2B5EF4-FFF2-40B4-BE49-F238E27FC236}">
                <a16:creationId xmlns:a16="http://schemas.microsoft.com/office/drawing/2014/main" id="{50F912C7-70D6-2FDE-32D7-A097FC257A62}"/>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a:extLst>
              <a:ext uri="{FF2B5EF4-FFF2-40B4-BE49-F238E27FC236}">
                <a16:creationId xmlns:a16="http://schemas.microsoft.com/office/drawing/2014/main" id="{9D82A6BA-A0F7-940C-9EB4-E6229D53DC0E}"/>
              </a:ext>
            </a:extLst>
          </p:cNvPr>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Lemongrass</a:t>
            </a:r>
            <a:br>
              <a:rPr lang="en-GB" sz="3200" dirty="0"/>
            </a:br>
            <a:r>
              <a:rPr lang="en-GB" sz="2400" b="0" i="1" dirty="0"/>
              <a:t>(Cymbopogon </a:t>
            </a:r>
            <a:r>
              <a:rPr lang="en-GB" sz="2400" b="0" i="1" dirty="0" err="1"/>
              <a:t>citratus</a:t>
            </a:r>
            <a:r>
              <a:rPr lang="en-GB" sz="2400" b="0" i="1" dirty="0"/>
              <a:t>)</a:t>
            </a:r>
            <a:br>
              <a:rPr lang="en-GB" sz="2400" b="0" i="1" dirty="0"/>
            </a:br>
            <a:endParaRPr sz="3200" b="0" i="1" dirty="0"/>
          </a:p>
        </p:txBody>
      </p:sp>
      <p:sp>
        <p:nvSpPr>
          <p:cNvPr id="200" name="Google Shape;200;p11">
            <a:extLst>
              <a:ext uri="{FF2B5EF4-FFF2-40B4-BE49-F238E27FC236}">
                <a16:creationId xmlns:a16="http://schemas.microsoft.com/office/drawing/2014/main" id="{F4BFD5A7-6596-2EBD-E9A0-1DE8B7BD117C}"/>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March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745FAE2D-FD40-AF12-1E3A-B9386B485579}"/>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2031" r="42031"/>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A8666D-997D-EF7C-1F5A-D87AE1C16645}"/>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s://www.flickr.com/photos/32734523@N08/3101342419"/>
              </a:rPr>
              <a:t>This Photo</a:t>
            </a:r>
            <a:r>
              <a:rPr lang="en-GB" sz="900"/>
              <a:t> by Unknown Author is licensed under </a:t>
            </a:r>
            <a:r>
              <a:rPr lang="en-GB" sz="900">
                <a:hlinkClick r:id="rId7" tooltip="https://creativecommons.org/licenses/by-nc/3.0/"/>
              </a:rPr>
              <a:t>CC BY-NC</a:t>
            </a:r>
            <a:endParaRPr lang="en-GB" sz="900"/>
          </a:p>
        </p:txBody>
      </p:sp>
      <p:sp>
        <p:nvSpPr>
          <p:cNvPr id="3" name="TextBox 2">
            <a:extLst>
              <a:ext uri="{FF2B5EF4-FFF2-40B4-BE49-F238E27FC236}">
                <a16:creationId xmlns:a16="http://schemas.microsoft.com/office/drawing/2014/main" id="{3D049A1D-83E6-B27A-4E2D-2D16311740B3}"/>
              </a:ext>
            </a:extLst>
          </p:cNvPr>
          <p:cNvSpPr txBox="1"/>
          <p:nvPr/>
        </p:nvSpPr>
        <p:spPr>
          <a:xfrm>
            <a:off x="2018829" y="1478239"/>
            <a:ext cx="6324594" cy="6001643"/>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Lemon grass is analgesic, antiseptic, astringent, </a:t>
            </a:r>
            <a:r>
              <a:rPr lang="en-US" sz="2400" dirty="0" err="1">
                <a:latin typeface="Lato" panose="020F0502020204030203" pitchFamily="34" charset="0"/>
                <a:ea typeface="Lato" panose="020F0502020204030203" pitchFamily="34" charset="0"/>
                <a:cs typeface="Lato" panose="020F0502020204030203" pitchFamily="34" charset="0"/>
              </a:rPr>
              <a:t>deodorising</a:t>
            </a:r>
            <a:r>
              <a:rPr lang="en-US" sz="2400" dirty="0">
                <a:latin typeface="Lato" panose="020F0502020204030203" pitchFamily="34" charset="0"/>
                <a:ea typeface="Lato" panose="020F0502020204030203" pitchFamily="34" charset="0"/>
                <a:cs typeface="Lato" panose="020F0502020204030203" pitchFamily="34" charset="0"/>
              </a:rPr>
              <a:t>, insecticidal, sedative (nervous) and tonic.</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Aldehydes make up somewhere between 66 and 85% of the oil.</a:t>
            </a:r>
          </a:p>
          <a:p>
            <a:r>
              <a:rPr lang="en-US" sz="2400" dirty="0">
                <a:latin typeface="Lato" panose="020F0502020204030203" pitchFamily="34" charset="0"/>
                <a:ea typeface="Lato" panose="020F0502020204030203" pitchFamily="34" charset="0"/>
                <a:cs typeface="Lato" panose="020F0502020204030203" pitchFamily="34" charset="0"/>
              </a:rPr>
              <a:t> </a:t>
            </a:r>
          </a:p>
          <a:p>
            <a:r>
              <a:rPr lang="en-US" sz="2400" dirty="0">
                <a:latin typeface="Lato" panose="020F0502020204030203" pitchFamily="34" charset="0"/>
                <a:ea typeface="Lato" panose="020F0502020204030203" pitchFamily="34" charset="0"/>
                <a:cs typeface="Lato" panose="020F0502020204030203" pitchFamily="34" charset="0"/>
              </a:rPr>
              <a:t>Aldehydes are good pain relievers, especially for deep-seated pain.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They are also anti-inflammatory, immune-stimulating although can irritate the skin if applied neat.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Blended with alcohols and/or esters they calm the skin</a:t>
            </a:r>
            <a:endParaRPr lang="en-GB"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0650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BF462EA1-0D21-3E39-56DB-0E6FD339B05B}"/>
            </a:ext>
          </a:extLst>
        </p:cNvPr>
        <p:cNvGrpSpPr/>
        <p:nvPr/>
      </p:nvGrpSpPr>
      <p:grpSpPr>
        <a:xfrm>
          <a:off x="0" y="0"/>
          <a:ext cx="0" cy="0"/>
          <a:chOff x="0" y="0"/>
          <a:chExt cx="0" cy="0"/>
        </a:xfrm>
      </p:grpSpPr>
      <p:sp>
        <p:nvSpPr>
          <p:cNvPr id="170" name="Google Shape;170;p11">
            <a:extLst>
              <a:ext uri="{FF2B5EF4-FFF2-40B4-BE49-F238E27FC236}">
                <a16:creationId xmlns:a16="http://schemas.microsoft.com/office/drawing/2014/main" id="{4DA5E2A4-BD6F-630B-2213-B5506F72C4B0}"/>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a:extLst>
              <a:ext uri="{FF2B5EF4-FFF2-40B4-BE49-F238E27FC236}">
                <a16:creationId xmlns:a16="http://schemas.microsoft.com/office/drawing/2014/main" id="{3E91E9D0-4309-C885-F21C-1B40EA461AEB}"/>
              </a:ext>
            </a:extLst>
          </p:cNvPr>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a:extLst>
              <a:ext uri="{FF2B5EF4-FFF2-40B4-BE49-F238E27FC236}">
                <a16:creationId xmlns:a16="http://schemas.microsoft.com/office/drawing/2014/main" id="{4C00F527-8292-8DD5-9B45-26C52D8B6634}"/>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a:extLst>
              <a:ext uri="{FF2B5EF4-FFF2-40B4-BE49-F238E27FC236}">
                <a16:creationId xmlns:a16="http://schemas.microsoft.com/office/drawing/2014/main" id="{4E0B5AEF-F32F-01EC-B5E0-D06BE2C796FB}"/>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a:extLst>
              <a:ext uri="{FF2B5EF4-FFF2-40B4-BE49-F238E27FC236}">
                <a16:creationId xmlns:a16="http://schemas.microsoft.com/office/drawing/2014/main" id="{F1987909-3E14-634E-39C0-F9155C72C65B}"/>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a:extLst>
              <a:ext uri="{FF2B5EF4-FFF2-40B4-BE49-F238E27FC236}">
                <a16:creationId xmlns:a16="http://schemas.microsoft.com/office/drawing/2014/main" id="{FF353617-AAD5-5DD6-98CC-A0E6188FB153}"/>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a:extLst>
              <a:ext uri="{FF2B5EF4-FFF2-40B4-BE49-F238E27FC236}">
                <a16:creationId xmlns:a16="http://schemas.microsoft.com/office/drawing/2014/main" id="{209CB4A6-AB66-430A-9E48-76C7E1BF092F}"/>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a:extLst>
              <a:ext uri="{FF2B5EF4-FFF2-40B4-BE49-F238E27FC236}">
                <a16:creationId xmlns:a16="http://schemas.microsoft.com/office/drawing/2014/main" id="{1E00F0E2-5CF6-B07F-C86E-4A4F77EB00C9}"/>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a:extLst>
              <a:ext uri="{FF2B5EF4-FFF2-40B4-BE49-F238E27FC236}">
                <a16:creationId xmlns:a16="http://schemas.microsoft.com/office/drawing/2014/main" id="{EAAD14F0-7ADD-3D06-CB54-36B673ECBD42}"/>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a:extLst>
              <a:ext uri="{FF2B5EF4-FFF2-40B4-BE49-F238E27FC236}">
                <a16:creationId xmlns:a16="http://schemas.microsoft.com/office/drawing/2014/main" id="{EEF8FA85-BFF9-E462-4282-190DEFC34B41}"/>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a:extLst>
              <a:ext uri="{FF2B5EF4-FFF2-40B4-BE49-F238E27FC236}">
                <a16:creationId xmlns:a16="http://schemas.microsoft.com/office/drawing/2014/main" id="{2143F967-776E-F396-4FF9-A2C3E6F134D7}"/>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a:extLst>
              <a:ext uri="{FF2B5EF4-FFF2-40B4-BE49-F238E27FC236}">
                <a16:creationId xmlns:a16="http://schemas.microsoft.com/office/drawing/2014/main" id="{9EA9C6C5-13D8-7123-7DA5-5291B9FCBDA3}"/>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a:extLst>
              <a:ext uri="{FF2B5EF4-FFF2-40B4-BE49-F238E27FC236}">
                <a16:creationId xmlns:a16="http://schemas.microsoft.com/office/drawing/2014/main" id="{6FCA1BC0-A7B9-CAC0-7104-AF91356D01FD}"/>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a:extLst>
              <a:ext uri="{FF2B5EF4-FFF2-40B4-BE49-F238E27FC236}">
                <a16:creationId xmlns:a16="http://schemas.microsoft.com/office/drawing/2014/main" id="{E36C18C7-6734-630C-35F4-EEE58B248EC0}"/>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a:extLst>
              <a:ext uri="{FF2B5EF4-FFF2-40B4-BE49-F238E27FC236}">
                <a16:creationId xmlns:a16="http://schemas.microsoft.com/office/drawing/2014/main" id="{17593A86-7ED2-8CEE-E84D-C20D98492372}"/>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a:extLst>
              <a:ext uri="{FF2B5EF4-FFF2-40B4-BE49-F238E27FC236}">
                <a16:creationId xmlns:a16="http://schemas.microsoft.com/office/drawing/2014/main" id="{56BC5DE3-E7B9-EF8C-56EF-C6AB3866D16E}"/>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a:extLst>
              <a:ext uri="{FF2B5EF4-FFF2-40B4-BE49-F238E27FC236}">
                <a16:creationId xmlns:a16="http://schemas.microsoft.com/office/drawing/2014/main" id="{217FF85A-D87E-9908-3F96-74B9B1188CC6}"/>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a:extLst>
              <a:ext uri="{FF2B5EF4-FFF2-40B4-BE49-F238E27FC236}">
                <a16:creationId xmlns:a16="http://schemas.microsoft.com/office/drawing/2014/main" id="{C219BB9F-EAD9-F6C0-12A5-666C45EAC853}"/>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a:extLst>
              <a:ext uri="{FF2B5EF4-FFF2-40B4-BE49-F238E27FC236}">
                <a16:creationId xmlns:a16="http://schemas.microsoft.com/office/drawing/2014/main" id="{2FE930B7-A13E-59CF-B3A8-098A574B23F2}"/>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a:extLst>
              <a:ext uri="{FF2B5EF4-FFF2-40B4-BE49-F238E27FC236}">
                <a16:creationId xmlns:a16="http://schemas.microsoft.com/office/drawing/2014/main" id="{0EF7FEDA-7925-D503-6569-1518D5E366EA}"/>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a:extLst>
              <a:ext uri="{FF2B5EF4-FFF2-40B4-BE49-F238E27FC236}">
                <a16:creationId xmlns:a16="http://schemas.microsoft.com/office/drawing/2014/main" id="{C1E16FF0-74C6-FF08-0629-1CD8FF0D9FA1}"/>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a:extLst>
              <a:ext uri="{FF2B5EF4-FFF2-40B4-BE49-F238E27FC236}">
                <a16:creationId xmlns:a16="http://schemas.microsoft.com/office/drawing/2014/main" id="{C896A04F-721C-DE3E-9743-3DDF8126232A}"/>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a:extLst>
              <a:ext uri="{FF2B5EF4-FFF2-40B4-BE49-F238E27FC236}">
                <a16:creationId xmlns:a16="http://schemas.microsoft.com/office/drawing/2014/main" id="{AC1314E4-ADD6-8AB9-9AC8-E315B0774C53}"/>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a:extLst>
              <a:ext uri="{FF2B5EF4-FFF2-40B4-BE49-F238E27FC236}">
                <a16:creationId xmlns:a16="http://schemas.microsoft.com/office/drawing/2014/main" id="{E625FE01-C216-47C6-D7E2-ACED48DA569F}"/>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a:extLst>
              <a:ext uri="{FF2B5EF4-FFF2-40B4-BE49-F238E27FC236}">
                <a16:creationId xmlns:a16="http://schemas.microsoft.com/office/drawing/2014/main" id="{AAE83C41-02B5-437B-0ADD-8ABDCF3A5D88}"/>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a:extLst>
              <a:ext uri="{FF2B5EF4-FFF2-40B4-BE49-F238E27FC236}">
                <a16:creationId xmlns:a16="http://schemas.microsoft.com/office/drawing/2014/main" id="{3978D6A5-8878-92D0-DE20-79A84B06B2E6}"/>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a:extLst>
              <a:ext uri="{FF2B5EF4-FFF2-40B4-BE49-F238E27FC236}">
                <a16:creationId xmlns:a16="http://schemas.microsoft.com/office/drawing/2014/main" id="{6A032006-0CD7-8D00-EE9D-F45913313B58}"/>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a:extLst>
              <a:ext uri="{FF2B5EF4-FFF2-40B4-BE49-F238E27FC236}">
                <a16:creationId xmlns:a16="http://schemas.microsoft.com/office/drawing/2014/main" id="{17060495-24DD-9015-F708-9BD19D0B749F}"/>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a:extLst>
              <a:ext uri="{FF2B5EF4-FFF2-40B4-BE49-F238E27FC236}">
                <a16:creationId xmlns:a16="http://schemas.microsoft.com/office/drawing/2014/main" id="{68DB05D5-A045-B432-BEA6-AD9BC854F663}"/>
              </a:ext>
            </a:extLst>
          </p:cNvPr>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err="1"/>
              <a:t>Litsea</a:t>
            </a:r>
            <a:r>
              <a:rPr lang="en-GB" sz="3200" dirty="0"/>
              <a:t> May Chang</a:t>
            </a:r>
            <a:br>
              <a:rPr lang="en-GB" sz="3200" dirty="0"/>
            </a:br>
            <a:r>
              <a:rPr lang="en-GB" sz="2400" b="0" i="1" dirty="0"/>
              <a:t>(</a:t>
            </a:r>
            <a:r>
              <a:rPr lang="en-GB" sz="2400" b="0" i="1" dirty="0" err="1"/>
              <a:t>Litsea</a:t>
            </a:r>
            <a:r>
              <a:rPr lang="en-GB" sz="2400" b="0" i="1" dirty="0"/>
              <a:t> cubeba)</a:t>
            </a:r>
            <a:br>
              <a:rPr lang="en-GB" sz="2400" b="0" i="1" dirty="0"/>
            </a:br>
            <a:endParaRPr sz="3200" b="0" i="1" dirty="0"/>
          </a:p>
        </p:txBody>
      </p:sp>
      <p:sp>
        <p:nvSpPr>
          <p:cNvPr id="200" name="Google Shape;200;p11">
            <a:extLst>
              <a:ext uri="{FF2B5EF4-FFF2-40B4-BE49-F238E27FC236}">
                <a16:creationId xmlns:a16="http://schemas.microsoft.com/office/drawing/2014/main" id="{E01EB1E6-C186-10D3-3D6B-B6CF30E9A69D}"/>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March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05F3C513-44E6-3568-0043-64F35393A2F8}"/>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1052" r="41052"/>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9480DA-7DB7-AC95-167A-E474901CDB3A}"/>
              </a:ext>
            </a:extLst>
          </p:cNvPr>
          <p:cNvSpPr txBox="1"/>
          <p:nvPr/>
        </p:nvSpPr>
        <p:spPr>
          <a:xfrm>
            <a:off x="1970868" y="1561207"/>
            <a:ext cx="6223468" cy="600164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Litsea is antimicrobial, anti-inflammatory, deodorising, digestive, insecticidal and sedative. </a:t>
            </a:r>
          </a:p>
          <a:p>
            <a:endParaRPr lang="en-GB" sz="2400" dirty="0">
              <a:latin typeface="Lato" panose="020F0502020204030203" pitchFamily="34" charset="0"/>
              <a:ea typeface="Lato" panose="020F0502020204030203" pitchFamily="34" charset="0"/>
              <a:cs typeface="Lato" panose="020F0502020204030203" pitchFamily="34" charset="0"/>
            </a:endParaRPr>
          </a:p>
          <a:p>
            <a:r>
              <a:rPr lang="en-GB" sz="2400" dirty="0">
                <a:latin typeface="Lato" panose="020F0502020204030203" pitchFamily="34" charset="0"/>
                <a:ea typeface="Lato" panose="020F0502020204030203" pitchFamily="34" charset="0"/>
                <a:cs typeface="Lato" panose="020F0502020204030203" pitchFamily="34" charset="0"/>
              </a:rPr>
              <a:t>It is most used for </a:t>
            </a:r>
            <a:r>
              <a:rPr lang="en-US" sz="2400" dirty="0">
                <a:latin typeface="Lato" panose="020F0502020204030203" pitchFamily="34" charset="0"/>
                <a:ea typeface="Lato" panose="020F0502020204030203" pitchFamily="34" charset="0"/>
                <a:cs typeface="Lato" panose="020F0502020204030203" pitchFamily="34" charset="0"/>
              </a:rPr>
              <a:t>acne, dermatitis, greasy skin and spots, nervous tension &amp; stress.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Its enticing scent soothes the nervous system and helps us express our emotions in a more constructive manner.</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err="1">
                <a:latin typeface="Lato" panose="020F0502020204030203" pitchFamily="34" charset="0"/>
                <a:ea typeface="Lato" panose="020F0502020204030203" pitchFamily="34" charset="0"/>
                <a:cs typeface="Lato" panose="020F0502020204030203" pitchFamily="34" charset="0"/>
              </a:rPr>
              <a:t>Litsea</a:t>
            </a:r>
            <a:r>
              <a:rPr lang="en-US" sz="2400" dirty="0">
                <a:latin typeface="Lato" panose="020F0502020204030203" pitchFamily="34" charset="0"/>
                <a:ea typeface="Lato" panose="020F0502020204030203" pitchFamily="34" charset="0"/>
                <a:cs typeface="Lato" panose="020F0502020204030203" pitchFamily="34" charset="0"/>
              </a:rPr>
              <a:t> Cubeba is the perfect antidote for seasonal blues, stress, anger and irritability. </a:t>
            </a:r>
          </a:p>
          <a:p>
            <a:r>
              <a:rPr lang="en-US" sz="2400" dirty="0">
                <a:latin typeface="Lato" panose="020F0502020204030203" pitchFamily="34" charset="0"/>
                <a:ea typeface="Lato" panose="020F0502020204030203" pitchFamily="34" charset="0"/>
                <a:cs typeface="Lato" panose="020F0502020204030203" pitchFamily="34" charset="0"/>
              </a:rPr>
              <a:t>It helps get rid of negative emotions and promotes relaxation, mental clarity and restful sleep.</a:t>
            </a:r>
          </a:p>
        </p:txBody>
      </p:sp>
      <p:sp>
        <p:nvSpPr>
          <p:cNvPr id="3" name="TextBox 2">
            <a:extLst>
              <a:ext uri="{FF2B5EF4-FFF2-40B4-BE49-F238E27FC236}">
                <a16:creationId xmlns:a16="http://schemas.microsoft.com/office/drawing/2014/main" id="{CA5B0156-360D-CE62-CEFB-E21D0413853A}"/>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s://www.forestryimages.org/browse/detail.cfm?imgnum=5428100"/>
              </a:rPr>
              <a:t>This Photo</a:t>
            </a:r>
            <a:r>
              <a:rPr lang="en-GB" sz="900"/>
              <a:t> by Unknown Author is licensed under </a:t>
            </a:r>
            <a:r>
              <a:rPr lang="en-GB" sz="900">
                <a:hlinkClick r:id="rId7" tooltip="https://creativecommons.org/licenses/by-nc/3.0/"/>
              </a:rPr>
              <a:t>CC BY-NC</a:t>
            </a:r>
            <a:endParaRPr lang="en-GB" sz="900"/>
          </a:p>
        </p:txBody>
      </p:sp>
    </p:spTree>
    <p:extLst>
      <p:ext uri="{BB962C8B-B14F-4D97-AF65-F5344CB8AC3E}">
        <p14:creationId xmlns:p14="http://schemas.microsoft.com/office/powerpoint/2010/main" val="1318479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22dd5-22a9-417b-875c-4d533aa28ff6">
      <Terms xmlns="http://schemas.microsoft.com/office/infopath/2007/PartnerControls"/>
    </lcf76f155ced4ddcb4097134ff3c332f>
    <TaxCatchAll xmlns="ae3ee2c8-d622-4e99-a313-687973a3c8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8" ma:contentTypeDescription="Create a new document." ma:contentTypeScope="" ma:versionID="bcfa6b58f191ed470c4283f37423b91c">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0b27a408da9c4fe84143762fb5881ff7"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53AF6-CD16-41AC-B3D3-67810ACE408E}">
  <ds:schemaRefs>
    <ds:schemaRef ds:uri="http://schemas.microsoft.com/office/2006/documentManagement/types"/>
    <ds:schemaRef ds:uri="http://schemas.microsoft.com/office/2006/metadata/properties"/>
    <ds:schemaRef ds:uri="http://purl.org/dc/elements/1.1/"/>
    <ds:schemaRef ds:uri="ae3ee2c8-d622-4e99-a313-687973a3c8bc"/>
    <ds:schemaRef ds:uri="http://schemas.openxmlformats.org/package/2006/metadata/core-properties"/>
    <ds:schemaRef ds:uri="http://purl.org/dc/terms/"/>
    <ds:schemaRef ds:uri="http://schemas.microsoft.com/office/infopath/2007/PartnerControls"/>
    <ds:schemaRef ds:uri="41422dd5-22a9-417b-875c-4d533aa28ff6"/>
    <ds:schemaRef ds:uri="http://www.w3.org/XML/1998/namespace"/>
    <ds:schemaRef ds:uri="http://purl.org/dc/dcmitype/"/>
  </ds:schemaRefs>
</ds:datastoreItem>
</file>

<file path=customXml/itemProps2.xml><?xml version="1.0" encoding="utf-8"?>
<ds:datastoreItem xmlns:ds="http://schemas.openxmlformats.org/officeDocument/2006/customXml" ds:itemID="{52B1F57D-7F5E-4FB2-9AE5-074843B745CD}">
  <ds:schemaRefs>
    <ds:schemaRef ds:uri="http://schemas.microsoft.com/sharepoint/v3/contenttype/forms"/>
  </ds:schemaRefs>
</ds:datastoreItem>
</file>

<file path=customXml/itemProps3.xml><?xml version="1.0" encoding="utf-8"?>
<ds:datastoreItem xmlns:ds="http://schemas.openxmlformats.org/officeDocument/2006/customXml" ds:itemID="{AD13A69B-CCE9-44EF-835B-A54F15BBE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ee2c8-d622-4e99-a313-687973a3c8bc"/>
    <ds:schemaRef ds:uri="41422dd5-22a9-417b-875c-4d533aa2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818</TotalTime>
  <Words>996</Words>
  <Application>Microsoft Office PowerPoint</Application>
  <PresentationFormat>Custom</PresentationFormat>
  <Paragraphs>152</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Lato</vt:lpstr>
      <vt:lpstr>Lato Black</vt:lpstr>
      <vt:lpstr>Lato-Light</vt:lpstr>
      <vt:lpstr>Office Theme</vt:lpstr>
      <vt:lpstr>PowerPoint Presentation</vt:lpstr>
      <vt:lpstr>PowerPoint Presentation</vt:lpstr>
      <vt:lpstr>PowerPoint Presentation</vt:lpstr>
      <vt:lpstr>PowerPoint Presentation</vt:lpstr>
      <vt:lpstr>Black Pepper (Piper nigrum) </vt:lpstr>
      <vt:lpstr>Cinnamon (Cinnamomum zeylanicum) </vt:lpstr>
      <vt:lpstr>Ginger (Zingiber officinale) </vt:lpstr>
      <vt:lpstr>Lemongrass (Cymbopogon citratus) </vt:lpstr>
      <vt:lpstr>Litsea May Chang (Litsea cubeba) </vt:lpstr>
      <vt:lpstr>Patchouli (Pogostemon cablin) </vt:lpstr>
      <vt:lpstr>Vetiver (Vetiveria zizanioides) </vt:lpstr>
      <vt:lpstr>How to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P A Courses</dc:creator>
  <cp:lastModifiedBy>Kayleigh - Penny Price Aromatherapy</cp:lastModifiedBy>
  <cp:revision>31</cp:revision>
  <dcterms:created xsi:type="dcterms:W3CDTF">2019-02-19T11:59:07Z</dcterms:created>
  <dcterms:modified xsi:type="dcterms:W3CDTF">2024-03-04T16:25:26Z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13.1 (Macintosh)</vt:lpwstr>
  </property>
  <property fmtid="{D5CDD505-2E9C-101B-9397-08002B2CF9AE}" pid="4" name="LastSaved">
    <vt:filetime>2019-02-19T00:00:00Z</vt:filetime>
  </property>
  <property fmtid="{D5CDD505-2E9C-101B-9397-08002B2CF9AE}" pid="5" name="ContentTypeId">
    <vt:lpwstr>0x0101007803F4D11F50EF4DA1643A5373429B8C</vt:lpwstr>
  </property>
  <property fmtid="{D5CDD505-2E9C-101B-9397-08002B2CF9AE}" pid="6" name="MediaServiceImageTags">
    <vt:lpwstr/>
  </property>
</Properties>
</file>